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5"/>
  </p:notesMasterIdLst>
  <p:sldIdLst>
    <p:sldId id="360" r:id="rId4"/>
    <p:sldId id="599" r:id="rId5"/>
    <p:sldId id="366" r:id="rId6"/>
    <p:sldId id="367" r:id="rId7"/>
    <p:sldId id="341" r:id="rId8"/>
    <p:sldId id="342" r:id="rId9"/>
    <p:sldId id="343" r:id="rId10"/>
    <p:sldId id="368" r:id="rId11"/>
    <p:sldId id="370" r:id="rId12"/>
    <p:sldId id="394" r:id="rId13"/>
    <p:sldId id="385" r:id="rId14"/>
    <p:sldId id="362" r:id="rId15"/>
    <p:sldId id="373" r:id="rId16"/>
    <p:sldId id="322" r:id="rId17"/>
    <p:sldId id="392" r:id="rId18"/>
    <p:sldId id="393" r:id="rId19"/>
    <p:sldId id="355" r:id="rId20"/>
    <p:sldId id="610" r:id="rId21"/>
    <p:sldId id="377" r:id="rId22"/>
    <p:sldId id="604" r:id="rId23"/>
    <p:sldId id="605" r:id="rId24"/>
    <p:sldId id="606" r:id="rId25"/>
    <p:sldId id="607" r:id="rId26"/>
    <p:sldId id="611" r:id="rId27"/>
    <p:sldId id="268" r:id="rId28"/>
    <p:sldId id="269" r:id="rId29"/>
    <p:sldId id="612" r:id="rId30"/>
    <p:sldId id="379" r:id="rId31"/>
    <p:sldId id="270" r:id="rId32"/>
    <p:sldId id="613" r:id="rId33"/>
    <p:sldId id="380" r:id="rId34"/>
    <p:sldId id="598" r:id="rId35"/>
    <p:sldId id="614" r:id="rId36"/>
    <p:sldId id="615" r:id="rId37"/>
    <p:sldId id="600" r:id="rId38"/>
    <p:sldId id="616" r:id="rId39"/>
    <p:sldId id="387" r:id="rId40"/>
    <p:sldId id="359" r:id="rId41"/>
    <p:sldId id="294" r:id="rId42"/>
    <p:sldId id="304" r:id="rId43"/>
    <p:sldId id="30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AE3E3"/>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51" autoAdjust="0"/>
    <p:restoredTop sz="96172" autoAdjust="0"/>
  </p:normalViewPr>
  <p:slideViewPr>
    <p:cSldViewPr snapToGrid="0">
      <p:cViewPr varScale="1">
        <p:scale>
          <a:sx n="109" d="100"/>
          <a:sy n="109" d="100"/>
        </p:scale>
        <p:origin x="1012" y="72"/>
      </p:cViewPr>
      <p:guideLst/>
    </p:cSldViewPr>
  </p:slideViewPr>
  <p:notesTextViewPr>
    <p:cViewPr>
      <p:scale>
        <a:sx n="1" d="1"/>
        <a:sy n="1" d="1"/>
      </p:scale>
      <p:origin x="0" y="0"/>
    </p:cViewPr>
  </p:notesTextViewPr>
  <p:sorterViewPr>
    <p:cViewPr>
      <p:scale>
        <a:sx n="200" d="100"/>
        <a:sy n="200" d="100"/>
      </p:scale>
      <p:origin x="0" y="-176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D342A-6779-475A-9839-B6E9470251CC}" type="datetimeFigureOut">
              <a:rPr lang="en-US" smtClean="0"/>
              <a:t>5/17/2024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B5109C-44F6-43EA-8937-3F459D414F8C}" type="slidenum">
              <a:rPr lang="en-US" smtClean="0"/>
              <a:t>‹#›</a:t>
            </a:fld>
            <a:endParaRPr lang="en-US"/>
          </a:p>
        </p:txBody>
      </p:sp>
    </p:spTree>
    <p:extLst>
      <p:ext uri="{BB962C8B-B14F-4D97-AF65-F5344CB8AC3E}">
        <p14:creationId xmlns:p14="http://schemas.microsoft.com/office/powerpoint/2010/main" val="1583501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CA14CA-F79B-4346-8F0F-92254F7B69F5}" type="slidenum">
              <a:rPr lang="en-US" smtClean="0"/>
              <a:t>1</a:t>
            </a:fld>
            <a:endParaRPr lang="en-US"/>
          </a:p>
        </p:txBody>
      </p:sp>
    </p:spTree>
    <p:extLst>
      <p:ext uri="{BB962C8B-B14F-4D97-AF65-F5344CB8AC3E}">
        <p14:creationId xmlns:p14="http://schemas.microsoft.com/office/powerpoint/2010/main" val="1276096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CBFCC-104E-4F7E-9728-077D7242D8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113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more thing I struggle with the bioethicists</a:t>
            </a:r>
            <a:r>
              <a:rPr lang="en-US" baseline="0" dirty="0"/>
              <a:t> about – that somehow these decisions are entirely rational and devoid of emotion.</a:t>
            </a:r>
          </a:p>
          <a:p>
            <a:r>
              <a:rPr lang="en-US" baseline="0" dirty="0"/>
              <a:t>At the end of the day, whether you are in the ICU with a dying patient or in clinic with a patient considering hernia surgery, we cannot escape the emotion. At the very least, the idea of having a surgical problem and surgery is scary.</a:t>
            </a:r>
          </a:p>
          <a:p>
            <a:r>
              <a:rPr lang="en-US" baseline="0" dirty="0"/>
              <a:t>In order to have a conversation about whether to have surgery, we need to attend to emotion first. And yet we show up to these conversations in a cognitive frame – focusing on information without recognizing the need to address emotion first.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DD0C67-279D-4A03-B22C-E53E5BADD2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214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colleagues in palliative care have some very straightforward skills we can borrow – This NURSE mnemonic is a great way to stay out of that cognitive rabbit hole.</a:t>
            </a:r>
          </a:p>
          <a:p>
            <a:endParaRPr lang="en-US" baseline="0" dirty="0"/>
          </a:p>
          <a:p>
            <a:r>
              <a:rPr lang="en-US" baseline="0" dirty="0"/>
              <a:t>N – name the emotion – “this is really sad” </a:t>
            </a:r>
          </a:p>
          <a:p>
            <a:r>
              <a:rPr lang="en-US" baseline="0" dirty="0"/>
              <a:t>U – understand – “I can see how this would come as a surprise” </a:t>
            </a:r>
          </a:p>
          <a:p>
            <a:r>
              <a:rPr lang="en-US" baseline="0" dirty="0"/>
              <a:t>R – respecting – use a praise statement here – “you are such a good advocate for your mother”  </a:t>
            </a:r>
          </a:p>
          <a:p>
            <a:r>
              <a:rPr lang="en-US" baseline="0" dirty="0"/>
              <a:t>S – supporting “I’m here to take care of your mother,” and</a:t>
            </a:r>
          </a:p>
          <a:p>
            <a:r>
              <a:rPr lang="en-US" baseline="0" dirty="0"/>
              <a:t>E – exploring “tell me what you mean when you say ‘she’s a fighter’”</a:t>
            </a:r>
          </a:p>
          <a:p>
            <a:endParaRPr lang="en-US" baseline="0" dirty="0"/>
          </a:p>
          <a:p>
            <a:r>
              <a:rPr lang="en-US" dirty="0"/>
              <a:t>So, when you get called to the ICU to</a:t>
            </a:r>
            <a:r>
              <a:rPr lang="en-US" baseline="0" dirty="0"/>
              <a:t> see</a:t>
            </a:r>
            <a:r>
              <a:rPr lang="en-US" dirty="0"/>
              <a:t> a dying patient</a:t>
            </a:r>
            <a:r>
              <a:rPr lang="en-US" baseline="0" dirty="0"/>
              <a:t> with biliary sepsis or a perforated viscous and the patient’s daughter is in tears, screaming about “how her mother was fine yesterday” and “how did this happen…” it’s not the time for a lecture on biliary stasis or a discussion of seeds and outpouchings in the muscularis mucosa. The answer to “why did this happen” is “this is really sad…clearly you love your mother so much…”</a:t>
            </a:r>
          </a:p>
        </p:txBody>
      </p:sp>
      <p:sp>
        <p:nvSpPr>
          <p:cNvPr id="4" name="Slide Number Placeholder 3"/>
          <p:cNvSpPr>
            <a:spLocks noGrp="1"/>
          </p:cNvSpPr>
          <p:nvPr>
            <p:ph type="sldNum" sz="quarter" idx="5"/>
          </p:nvPr>
        </p:nvSpPr>
        <p:spPr/>
        <p:txBody>
          <a:bodyPr/>
          <a:lstStyle/>
          <a:p>
            <a:fld id="{7DDD0C67-279D-4A03-B22C-E53E5BADD2AE}" type="slidenum">
              <a:rPr lang="en-US" smtClean="0"/>
              <a:t>38</a:t>
            </a:fld>
            <a:endParaRPr lang="en-US"/>
          </a:p>
        </p:txBody>
      </p:sp>
    </p:spTree>
    <p:extLst>
      <p:ext uri="{BB962C8B-B14F-4D97-AF65-F5344CB8AC3E}">
        <p14:creationId xmlns:p14="http://schemas.microsoft.com/office/powerpoint/2010/main" val="4293040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patients and families will often</a:t>
            </a:r>
            <a:r>
              <a:rPr lang="en-US" baseline="0" dirty="0"/>
              <a:t> say, “isn’t there anything else you can do”</a:t>
            </a:r>
          </a:p>
          <a:p>
            <a:r>
              <a:rPr lang="en-US" baseline="0" dirty="0"/>
              <a:t>Honestly, this is the worst question to ask a surgeon because I can always think of something else to do… </a:t>
            </a:r>
          </a:p>
          <a:p>
            <a:r>
              <a:rPr lang="en-US" baseline="0" dirty="0"/>
              <a:t>But the answer to the question “isn’t there anything else you can do” is not  “I can do a 4</a:t>
            </a:r>
            <a:r>
              <a:rPr lang="en-US" baseline="30000" dirty="0"/>
              <a:t>th</a:t>
            </a:r>
            <a:r>
              <a:rPr lang="en-US" baseline="0" dirty="0"/>
              <a:t> time re-do bypass below the knee with PTFE to a really shitty target!” Because that’s not going to meet anyone’s goals.</a:t>
            </a:r>
          </a:p>
          <a:p>
            <a:r>
              <a:rPr lang="en-US" baseline="0" dirty="0"/>
              <a:t>The answer to “isn’t there anything else you can do” is… “I wish.”</a:t>
            </a:r>
            <a:endParaRPr lang="en-US" dirty="0"/>
          </a:p>
        </p:txBody>
      </p:sp>
      <p:sp>
        <p:nvSpPr>
          <p:cNvPr id="4" name="Slide Number Placeholder 3"/>
          <p:cNvSpPr>
            <a:spLocks noGrp="1"/>
          </p:cNvSpPr>
          <p:nvPr>
            <p:ph type="sldNum" sz="quarter" idx="10"/>
          </p:nvPr>
        </p:nvSpPr>
        <p:spPr/>
        <p:txBody>
          <a:bodyPr/>
          <a:lstStyle/>
          <a:p>
            <a:fld id="{E8542046-F672-41FC-A7BB-D65531A0926A}" type="slidenum">
              <a:rPr lang="en-US" smtClean="0"/>
              <a:t>39</a:t>
            </a:fld>
            <a:endParaRPr lang="en-US"/>
          </a:p>
        </p:txBody>
      </p:sp>
    </p:spTree>
    <p:extLst>
      <p:ext uri="{BB962C8B-B14F-4D97-AF65-F5344CB8AC3E}">
        <p14:creationId xmlns:p14="http://schemas.microsoft.com/office/powerpoint/2010/main" val="219765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CA14CA-F79B-4346-8F0F-92254F7B69F5}" type="slidenum">
              <a:rPr lang="en-US" smtClean="0"/>
              <a:t>41</a:t>
            </a:fld>
            <a:endParaRPr lang="en-US"/>
          </a:p>
        </p:txBody>
      </p:sp>
    </p:spTree>
    <p:extLst>
      <p:ext uri="{BB962C8B-B14F-4D97-AF65-F5344CB8AC3E}">
        <p14:creationId xmlns:p14="http://schemas.microsoft.com/office/powerpoint/2010/main" val="2095913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just for surgeons, but for all clinicians, because we all need to collaborate with patients and families about how best to take care of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DD0C67-279D-4A03-B22C-E53E5BADD2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925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10 years in my lab, we have recorded more than 500 conversations between surgeons and patients.</a:t>
            </a:r>
          </a:p>
          <a:p>
            <a:endParaRPr lang="en-US" dirty="0"/>
          </a:p>
          <a:p>
            <a:r>
              <a:rPr lang="en-US" baseline="0" dirty="0"/>
              <a:t>Surgeons start with an explanation…</a:t>
            </a:r>
          </a:p>
          <a:p>
            <a:r>
              <a:rPr lang="en-US" baseline="0" dirty="0"/>
              <a:t>We talk about the disease – we show films, cat scans, etc.</a:t>
            </a:r>
          </a:p>
          <a:p>
            <a:r>
              <a:rPr lang="en-US" baseline="0" dirty="0"/>
              <a:t>We say this is your liver and here is a big tumor in it, and I can take it out.</a:t>
            </a:r>
          </a:p>
          <a:p>
            <a:r>
              <a:rPr lang="en-US" sz="1200" kern="1200" dirty="0">
                <a:solidFill>
                  <a:schemeClr val="tx1"/>
                </a:solidFill>
                <a:effectLst/>
                <a:latin typeface="+mn-lt"/>
                <a:ea typeface="+mn-ea"/>
                <a:cs typeface="+mn-cs"/>
              </a:rPr>
              <a:t>We say, this</a:t>
            </a:r>
            <a:r>
              <a:rPr lang="en-US" sz="1200" kern="1200" baseline="0" dirty="0">
                <a:solidFill>
                  <a:schemeClr val="tx1"/>
                </a:solidFill>
                <a:effectLst/>
                <a:latin typeface="+mn-lt"/>
                <a:ea typeface="+mn-ea"/>
                <a:cs typeface="+mn-cs"/>
              </a:rPr>
              <a:t> is</a:t>
            </a:r>
            <a:r>
              <a:rPr lang="en-US" sz="1200" kern="1200" dirty="0">
                <a:solidFill>
                  <a:schemeClr val="tx1"/>
                </a:solidFill>
                <a:effectLst/>
                <a:latin typeface="+mn-lt"/>
                <a:ea typeface="+mn-ea"/>
                <a:cs typeface="+mn-cs"/>
              </a:rPr>
              <a:t> your problem, and this is the operation I have to fix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Even though we go on to talk about whether we should do that – perhaps the problem is too broken to fix, or not broken enough, or there are risks, and you won’t be the same after surgery.  </a:t>
            </a:r>
            <a:endParaRPr lang="en-US" dirty="0"/>
          </a:p>
          <a:p>
            <a:r>
              <a:rPr lang="en-US" sz="1200" kern="1200" dirty="0">
                <a:solidFill>
                  <a:schemeClr val="tx1"/>
                </a:solidFill>
                <a:effectLst/>
                <a:latin typeface="+mn-lt"/>
                <a:ea typeface="+mn-ea"/>
                <a:cs typeface="+mn-cs"/>
              </a:rPr>
              <a:t>We spend a ton of time describing </a:t>
            </a:r>
            <a:r>
              <a:rPr lang="en-US" sz="1200" b="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and we rarely explain </a:t>
            </a:r>
            <a:r>
              <a:rPr lang="en-US" sz="1200" b="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4F638A1-BA01-4A6E-AF7F-5A8336DA1A67}" type="slidenum">
              <a:rPr lang="en-US" smtClean="0"/>
              <a:t>4</a:t>
            </a:fld>
            <a:endParaRPr lang="en-US"/>
          </a:p>
        </p:txBody>
      </p:sp>
    </p:spTree>
    <p:extLst>
      <p:ext uri="{BB962C8B-B14F-4D97-AF65-F5344CB8AC3E}">
        <p14:creationId xmlns:p14="http://schemas.microsoft.com/office/powerpoint/2010/main" val="2568989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un-edited data from my lab--</a:t>
            </a:r>
            <a:r>
              <a:rPr lang="en-US" baseline="0" dirty="0"/>
              <a:t>a surgeon working really hard to very brilliantly describe a Whipple.</a:t>
            </a:r>
          </a:p>
          <a:p>
            <a:r>
              <a:rPr lang="en-US" baseline="0" dirty="0"/>
              <a:t>And to be clear, this is typical. We all do this.</a:t>
            </a:r>
            <a:endParaRPr lang="en-US" dirty="0"/>
          </a:p>
          <a:p>
            <a:r>
              <a:rPr lang="en-US" dirty="0"/>
              <a:t>But it’s</a:t>
            </a:r>
            <a:r>
              <a:rPr lang="en-US" baseline="0" dirty="0"/>
              <a:t> not so clear to me that this is the kind of information that a) patients can absorb, or b) it will help them make a decision.</a:t>
            </a:r>
          </a:p>
          <a:p>
            <a:r>
              <a:rPr lang="en-US" sz="1200" kern="1200" dirty="0">
                <a:solidFill>
                  <a:schemeClr val="tx1"/>
                </a:solidFill>
                <a:effectLst/>
                <a:latin typeface="+mn-lt"/>
                <a:ea typeface="+mn-ea"/>
                <a:cs typeface="+mn-cs"/>
              </a:rPr>
              <a:t>Rather</a:t>
            </a:r>
            <a:r>
              <a:rPr lang="en-US" sz="1200" kern="1200" baseline="0" dirty="0">
                <a:solidFill>
                  <a:schemeClr val="tx1"/>
                </a:solidFill>
                <a:effectLst/>
                <a:latin typeface="+mn-lt"/>
                <a:ea typeface="+mn-ea"/>
                <a:cs typeface="+mn-cs"/>
              </a:rPr>
              <a:t> than telling people what we are going to do in the operating room, we need to tell them what we are hoping to achieve if we operate.</a:t>
            </a: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E7D20-D584-4CAD-A48B-0F3C5D4D7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537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often start an operation by asking the medical student</a:t>
            </a:r>
            <a:r>
              <a:rPr lang="en-US" baseline="0" dirty="0"/>
              <a:t> or the resident, “Why are we doing this case?”</a:t>
            </a:r>
          </a:p>
          <a:p>
            <a:r>
              <a:rPr lang="en-US" baseline="0" dirty="0"/>
              <a:t>And invariably they will say, “There’s a blockage” or “This aneurysm meets criteria.” </a:t>
            </a:r>
          </a:p>
          <a:p>
            <a:r>
              <a:rPr lang="en-US" baseline="0" dirty="0"/>
              <a:t>I keep asking but it often takes a long time to get to “prevent limb loss” or “to make her feel better.”</a:t>
            </a:r>
          </a:p>
          <a:p>
            <a:endParaRPr lang="en-US" baseline="0" dirty="0"/>
          </a:p>
          <a:p>
            <a:r>
              <a:rPr lang="en-US" baseline="0" dirty="0"/>
              <a:t>Somehow, we have internalized this notion of fixing to the point where we have forgotten about the person attached to 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42046-F672-41FC-A7BB-D65531A092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004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CA14CA-F79B-4346-8F0F-92254F7B69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374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B5109C-44F6-43EA-8937-3F459D414F8C}" type="slidenum">
              <a:rPr lang="en-US" smtClean="0"/>
              <a:t>15</a:t>
            </a:fld>
            <a:endParaRPr lang="en-US"/>
          </a:p>
        </p:txBody>
      </p:sp>
    </p:spTree>
    <p:extLst>
      <p:ext uri="{BB962C8B-B14F-4D97-AF65-F5344CB8AC3E}">
        <p14:creationId xmlns:p14="http://schemas.microsoft.com/office/powerpoint/2010/main" val="651419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CBFCC-104E-4F7E-9728-077D7242D8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790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DD0C67-279D-4A03-B22C-E53E5BADD2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106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1F3A0-F394-7198-020D-242B6A6C69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B6AA38-BC7E-AEBA-AF63-132F6C1390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85EC94-CE81-29BF-AD1E-28DEFB707D8D}"/>
              </a:ext>
            </a:extLst>
          </p:cNvPr>
          <p:cNvSpPr>
            <a:spLocks noGrp="1"/>
          </p:cNvSpPr>
          <p:nvPr>
            <p:ph type="dt" sz="half" idx="10"/>
          </p:nvPr>
        </p:nvSpPr>
        <p:spPr/>
        <p:txBody>
          <a:bodyPr/>
          <a:lstStyle/>
          <a:p>
            <a:fld id="{7829F9C9-734F-47A8-B2A9-3F8FC22A41B2}" type="datetimeFigureOut">
              <a:rPr lang="en-US" smtClean="0"/>
              <a:t>5/17/2024</a:t>
            </a:fld>
            <a:endParaRPr lang="en-US"/>
          </a:p>
        </p:txBody>
      </p:sp>
      <p:sp>
        <p:nvSpPr>
          <p:cNvPr id="5" name="Footer Placeholder 4">
            <a:extLst>
              <a:ext uri="{FF2B5EF4-FFF2-40B4-BE49-F238E27FC236}">
                <a16:creationId xmlns:a16="http://schemas.microsoft.com/office/drawing/2014/main" id="{4DE592F3-9C8B-DCF3-F826-1338938B13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6DF722-CFBA-8A6B-B235-A0153FAF0943}"/>
              </a:ext>
            </a:extLst>
          </p:cNvPr>
          <p:cNvSpPr>
            <a:spLocks noGrp="1"/>
          </p:cNvSpPr>
          <p:nvPr>
            <p:ph type="sldNum" sz="quarter" idx="12"/>
          </p:nvPr>
        </p:nvSpPr>
        <p:spPr/>
        <p:txBody>
          <a:bodyPr/>
          <a:lstStyle/>
          <a:p>
            <a:fld id="{C1E6332F-8E28-423F-BEC1-DACD3C309DD3}" type="slidenum">
              <a:rPr lang="en-US" smtClean="0"/>
              <a:t>‹#›</a:t>
            </a:fld>
            <a:endParaRPr lang="en-US"/>
          </a:p>
        </p:txBody>
      </p:sp>
    </p:spTree>
    <p:extLst>
      <p:ext uri="{BB962C8B-B14F-4D97-AF65-F5344CB8AC3E}">
        <p14:creationId xmlns:p14="http://schemas.microsoft.com/office/powerpoint/2010/main" val="2543798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6A02B-5976-3613-53B7-872A5D7A19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51FAF3-0611-C418-F96B-F8CE358A67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967E2-9FBA-669E-2DB6-4263658F7323}"/>
              </a:ext>
            </a:extLst>
          </p:cNvPr>
          <p:cNvSpPr>
            <a:spLocks noGrp="1"/>
          </p:cNvSpPr>
          <p:nvPr>
            <p:ph type="dt" sz="half" idx="10"/>
          </p:nvPr>
        </p:nvSpPr>
        <p:spPr/>
        <p:txBody>
          <a:bodyPr/>
          <a:lstStyle/>
          <a:p>
            <a:fld id="{7829F9C9-734F-47A8-B2A9-3F8FC22A41B2}" type="datetimeFigureOut">
              <a:rPr lang="en-US" smtClean="0"/>
              <a:t>5/17/2024</a:t>
            </a:fld>
            <a:endParaRPr lang="en-US"/>
          </a:p>
        </p:txBody>
      </p:sp>
      <p:sp>
        <p:nvSpPr>
          <p:cNvPr id="5" name="Footer Placeholder 4">
            <a:extLst>
              <a:ext uri="{FF2B5EF4-FFF2-40B4-BE49-F238E27FC236}">
                <a16:creationId xmlns:a16="http://schemas.microsoft.com/office/drawing/2014/main" id="{DE1E444B-AABA-421D-C05C-D050961EA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9B51C9-EEA9-8F72-D084-BB6892DF33BB}"/>
              </a:ext>
            </a:extLst>
          </p:cNvPr>
          <p:cNvSpPr>
            <a:spLocks noGrp="1"/>
          </p:cNvSpPr>
          <p:nvPr>
            <p:ph type="sldNum" sz="quarter" idx="12"/>
          </p:nvPr>
        </p:nvSpPr>
        <p:spPr/>
        <p:txBody>
          <a:bodyPr/>
          <a:lstStyle/>
          <a:p>
            <a:fld id="{C1E6332F-8E28-423F-BEC1-DACD3C309DD3}" type="slidenum">
              <a:rPr lang="en-US" smtClean="0"/>
              <a:t>‹#›</a:t>
            </a:fld>
            <a:endParaRPr lang="en-US"/>
          </a:p>
        </p:txBody>
      </p:sp>
    </p:spTree>
    <p:extLst>
      <p:ext uri="{BB962C8B-B14F-4D97-AF65-F5344CB8AC3E}">
        <p14:creationId xmlns:p14="http://schemas.microsoft.com/office/powerpoint/2010/main" val="1255473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4E5C98-07D2-1812-886E-4B4D3AD46E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1E5FCE-0F4C-D650-778D-AF6AD5D9F1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6B4F44-42CB-649E-691F-DF4355006462}"/>
              </a:ext>
            </a:extLst>
          </p:cNvPr>
          <p:cNvSpPr>
            <a:spLocks noGrp="1"/>
          </p:cNvSpPr>
          <p:nvPr>
            <p:ph type="dt" sz="half" idx="10"/>
          </p:nvPr>
        </p:nvSpPr>
        <p:spPr/>
        <p:txBody>
          <a:bodyPr/>
          <a:lstStyle/>
          <a:p>
            <a:fld id="{7829F9C9-734F-47A8-B2A9-3F8FC22A41B2}" type="datetimeFigureOut">
              <a:rPr lang="en-US" smtClean="0"/>
              <a:t>5/17/2024</a:t>
            </a:fld>
            <a:endParaRPr lang="en-US"/>
          </a:p>
        </p:txBody>
      </p:sp>
      <p:sp>
        <p:nvSpPr>
          <p:cNvPr id="5" name="Footer Placeholder 4">
            <a:extLst>
              <a:ext uri="{FF2B5EF4-FFF2-40B4-BE49-F238E27FC236}">
                <a16:creationId xmlns:a16="http://schemas.microsoft.com/office/drawing/2014/main" id="{580672EA-9790-194F-F582-0D8ED9E48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F2735B-3542-3AE7-C71E-4E4E8A25356A}"/>
              </a:ext>
            </a:extLst>
          </p:cNvPr>
          <p:cNvSpPr>
            <a:spLocks noGrp="1"/>
          </p:cNvSpPr>
          <p:nvPr>
            <p:ph type="sldNum" sz="quarter" idx="12"/>
          </p:nvPr>
        </p:nvSpPr>
        <p:spPr/>
        <p:txBody>
          <a:bodyPr/>
          <a:lstStyle/>
          <a:p>
            <a:fld id="{C1E6332F-8E28-423F-BEC1-DACD3C309DD3}" type="slidenum">
              <a:rPr lang="en-US" smtClean="0"/>
              <a:t>‹#›</a:t>
            </a:fld>
            <a:endParaRPr lang="en-US"/>
          </a:p>
        </p:txBody>
      </p:sp>
    </p:spTree>
    <p:extLst>
      <p:ext uri="{BB962C8B-B14F-4D97-AF65-F5344CB8AC3E}">
        <p14:creationId xmlns:p14="http://schemas.microsoft.com/office/powerpoint/2010/main" val="157284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A8C95-7A18-0360-9387-903270BDD9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93FFF2-87CC-3BCB-F3A7-E167507C9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0384E6-3C21-5D5C-38E8-CC36E817386C}"/>
              </a:ext>
            </a:extLst>
          </p:cNvPr>
          <p:cNvSpPr>
            <a:spLocks noGrp="1"/>
          </p:cNvSpPr>
          <p:nvPr>
            <p:ph type="dt" sz="half" idx="10"/>
          </p:nvPr>
        </p:nvSpPr>
        <p:spPr/>
        <p:txBody>
          <a:bodyPr/>
          <a:lstStyle/>
          <a:p>
            <a:fld id="{4257137F-19AB-4B88-BCEF-DD248DAD7817}" type="datetimeFigureOut">
              <a:rPr lang="en-US" smtClean="0"/>
              <a:t>5/17/2024</a:t>
            </a:fld>
            <a:endParaRPr lang="en-US"/>
          </a:p>
        </p:txBody>
      </p:sp>
      <p:sp>
        <p:nvSpPr>
          <p:cNvPr id="5" name="Footer Placeholder 4">
            <a:extLst>
              <a:ext uri="{FF2B5EF4-FFF2-40B4-BE49-F238E27FC236}">
                <a16:creationId xmlns:a16="http://schemas.microsoft.com/office/drawing/2014/main" id="{B099D3AE-418B-1121-F1C0-147BB1409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DDF67-D259-4CCA-F652-029C7402DDED}"/>
              </a:ext>
            </a:extLst>
          </p:cNvPr>
          <p:cNvSpPr>
            <a:spLocks noGrp="1"/>
          </p:cNvSpPr>
          <p:nvPr>
            <p:ph type="sldNum" sz="quarter" idx="12"/>
          </p:nvPr>
        </p:nvSpPr>
        <p:spPr/>
        <p:txBody>
          <a:bodyPr/>
          <a:lstStyle/>
          <a:p>
            <a:fld id="{75B95BCD-3C5D-4C5E-A6E2-77623BFB9FCB}" type="slidenum">
              <a:rPr lang="en-US" smtClean="0"/>
              <a:t>‹#›</a:t>
            </a:fld>
            <a:endParaRPr lang="en-US"/>
          </a:p>
        </p:txBody>
      </p:sp>
    </p:spTree>
    <p:extLst>
      <p:ext uri="{BB962C8B-B14F-4D97-AF65-F5344CB8AC3E}">
        <p14:creationId xmlns:p14="http://schemas.microsoft.com/office/powerpoint/2010/main" val="843282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3E96C-4EAF-87A5-CFE3-DFF302B066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A1FCB9-79C2-E26D-888C-34F9A82AEC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74296-49CA-1796-18CB-68032BD7834E}"/>
              </a:ext>
            </a:extLst>
          </p:cNvPr>
          <p:cNvSpPr>
            <a:spLocks noGrp="1"/>
          </p:cNvSpPr>
          <p:nvPr>
            <p:ph type="dt" sz="half" idx="10"/>
          </p:nvPr>
        </p:nvSpPr>
        <p:spPr/>
        <p:txBody>
          <a:bodyPr/>
          <a:lstStyle/>
          <a:p>
            <a:fld id="{4257137F-19AB-4B88-BCEF-DD248DAD7817}" type="datetimeFigureOut">
              <a:rPr lang="en-US" smtClean="0"/>
              <a:t>5/17/2024</a:t>
            </a:fld>
            <a:endParaRPr lang="en-US"/>
          </a:p>
        </p:txBody>
      </p:sp>
      <p:sp>
        <p:nvSpPr>
          <p:cNvPr id="5" name="Footer Placeholder 4">
            <a:extLst>
              <a:ext uri="{FF2B5EF4-FFF2-40B4-BE49-F238E27FC236}">
                <a16:creationId xmlns:a16="http://schemas.microsoft.com/office/drawing/2014/main" id="{D02BB035-4720-80EE-992B-8C5B3B431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35342B-0118-BFE8-38DA-ACD03D5B895F}"/>
              </a:ext>
            </a:extLst>
          </p:cNvPr>
          <p:cNvSpPr>
            <a:spLocks noGrp="1"/>
          </p:cNvSpPr>
          <p:nvPr>
            <p:ph type="sldNum" sz="quarter" idx="12"/>
          </p:nvPr>
        </p:nvSpPr>
        <p:spPr/>
        <p:txBody>
          <a:bodyPr/>
          <a:lstStyle/>
          <a:p>
            <a:fld id="{75B95BCD-3C5D-4C5E-A6E2-77623BFB9FCB}" type="slidenum">
              <a:rPr lang="en-US" smtClean="0"/>
              <a:t>‹#›</a:t>
            </a:fld>
            <a:endParaRPr lang="en-US"/>
          </a:p>
        </p:txBody>
      </p:sp>
    </p:spTree>
    <p:extLst>
      <p:ext uri="{BB962C8B-B14F-4D97-AF65-F5344CB8AC3E}">
        <p14:creationId xmlns:p14="http://schemas.microsoft.com/office/powerpoint/2010/main" val="2155723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FE4B8-4D16-76E7-A4A6-E8919DE3B4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95E0F1-5376-647E-7FC2-B2A0254BE2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5F08B7-E5FA-E143-C62D-F3F1DC4AE00A}"/>
              </a:ext>
            </a:extLst>
          </p:cNvPr>
          <p:cNvSpPr>
            <a:spLocks noGrp="1"/>
          </p:cNvSpPr>
          <p:nvPr>
            <p:ph type="dt" sz="half" idx="10"/>
          </p:nvPr>
        </p:nvSpPr>
        <p:spPr/>
        <p:txBody>
          <a:bodyPr/>
          <a:lstStyle/>
          <a:p>
            <a:fld id="{4257137F-19AB-4B88-BCEF-DD248DAD7817}" type="datetimeFigureOut">
              <a:rPr lang="en-US" smtClean="0"/>
              <a:t>5/17/2024</a:t>
            </a:fld>
            <a:endParaRPr lang="en-US"/>
          </a:p>
        </p:txBody>
      </p:sp>
      <p:sp>
        <p:nvSpPr>
          <p:cNvPr id="5" name="Footer Placeholder 4">
            <a:extLst>
              <a:ext uri="{FF2B5EF4-FFF2-40B4-BE49-F238E27FC236}">
                <a16:creationId xmlns:a16="http://schemas.microsoft.com/office/drawing/2014/main" id="{CD271EAB-188E-311B-9B05-7E901B5D2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46513C-41F2-C447-625D-66719A676060}"/>
              </a:ext>
            </a:extLst>
          </p:cNvPr>
          <p:cNvSpPr>
            <a:spLocks noGrp="1"/>
          </p:cNvSpPr>
          <p:nvPr>
            <p:ph type="sldNum" sz="quarter" idx="12"/>
          </p:nvPr>
        </p:nvSpPr>
        <p:spPr/>
        <p:txBody>
          <a:bodyPr/>
          <a:lstStyle/>
          <a:p>
            <a:fld id="{75B95BCD-3C5D-4C5E-A6E2-77623BFB9FCB}" type="slidenum">
              <a:rPr lang="en-US" smtClean="0"/>
              <a:t>‹#›</a:t>
            </a:fld>
            <a:endParaRPr lang="en-US"/>
          </a:p>
        </p:txBody>
      </p:sp>
    </p:spTree>
    <p:extLst>
      <p:ext uri="{BB962C8B-B14F-4D97-AF65-F5344CB8AC3E}">
        <p14:creationId xmlns:p14="http://schemas.microsoft.com/office/powerpoint/2010/main" val="428102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2291C-1E5F-60AD-2AC5-416C124254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4E76C-F148-D147-E333-36C621EC9C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6D8B0C-AE16-6DD1-C0F3-81CC713EF0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F9420B-45C1-FBDE-87B1-81B3057DC8F5}"/>
              </a:ext>
            </a:extLst>
          </p:cNvPr>
          <p:cNvSpPr>
            <a:spLocks noGrp="1"/>
          </p:cNvSpPr>
          <p:nvPr>
            <p:ph type="dt" sz="half" idx="10"/>
          </p:nvPr>
        </p:nvSpPr>
        <p:spPr/>
        <p:txBody>
          <a:bodyPr/>
          <a:lstStyle/>
          <a:p>
            <a:fld id="{4257137F-19AB-4B88-BCEF-DD248DAD7817}" type="datetimeFigureOut">
              <a:rPr lang="en-US" smtClean="0"/>
              <a:t>5/17/2024</a:t>
            </a:fld>
            <a:endParaRPr lang="en-US"/>
          </a:p>
        </p:txBody>
      </p:sp>
      <p:sp>
        <p:nvSpPr>
          <p:cNvPr id="6" name="Footer Placeholder 5">
            <a:extLst>
              <a:ext uri="{FF2B5EF4-FFF2-40B4-BE49-F238E27FC236}">
                <a16:creationId xmlns:a16="http://schemas.microsoft.com/office/drawing/2014/main" id="{5D25512F-EBB8-CA6B-3468-66A5658ABF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79FD00-34AD-C8D4-39CD-F1F26D9FFEE8}"/>
              </a:ext>
            </a:extLst>
          </p:cNvPr>
          <p:cNvSpPr>
            <a:spLocks noGrp="1"/>
          </p:cNvSpPr>
          <p:nvPr>
            <p:ph type="sldNum" sz="quarter" idx="12"/>
          </p:nvPr>
        </p:nvSpPr>
        <p:spPr/>
        <p:txBody>
          <a:bodyPr/>
          <a:lstStyle/>
          <a:p>
            <a:fld id="{75B95BCD-3C5D-4C5E-A6E2-77623BFB9FCB}" type="slidenum">
              <a:rPr lang="en-US" smtClean="0"/>
              <a:t>‹#›</a:t>
            </a:fld>
            <a:endParaRPr lang="en-US"/>
          </a:p>
        </p:txBody>
      </p:sp>
    </p:spTree>
    <p:extLst>
      <p:ext uri="{BB962C8B-B14F-4D97-AF65-F5344CB8AC3E}">
        <p14:creationId xmlns:p14="http://schemas.microsoft.com/office/powerpoint/2010/main" val="712598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F4109-7B08-D8F8-FF2E-E34EF7308F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DD0E59-6F0C-9FD9-A926-5BAB66065B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516320-7C50-2D4F-C2B6-7E681597C6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FB02BE-E099-3CB3-F22A-BE017925B7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878016-28C9-D281-9F8E-86FCCE85A8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416E34-A13D-5AD0-ABCF-65C0CDD55399}"/>
              </a:ext>
            </a:extLst>
          </p:cNvPr>
          <p:cNvSpPr>
            <a:spLocks noGrp="1"/>
          </p:cNvSpPr>
          <p:nvPr>
            <p:ph type="dt" sz="half" idx="10"/>
          </p:nvPr>
        </p:nvSpPr>
        <p:spPr/>
        <p:txBody>
          <a:bodyPr/>
          <a:lstStyle/>
          <a:p>
            <a:fld id="{4257137F-19AB-4B88-BCEF-DD248DAD7817}" type="datetimeFigureOut">
              <a:rPr lang="en-US" smtClean="0"/>
              <a:t>5/17/2024</a:t>
            </a:fld>
            <a:endParaRPr lang="en-US"/>
          </a:p>
        </p:txBody>
      </p:sp>
      <p:sp>
        <p:nvSpPr>
          <p:cNvPr id="8" name="Footer Placeholder 7">
            <a:extLst>
              <a:ext uri="{FF2B5EF4-FFF2-40B4-BE49-F238E27FC236}">
                <a16:creationId xmlns:a16="http://schemas.microsoft.com/office/drawing/2014/main" id="{B15D6E0E-995E-CC3F-D6F6-FFEBF539C3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70750A-9D75-BF33-9FFA-5C44F4C734F2}"/>
              </a:ext>
            </a:extLst>
          </p:cNvPr>
          <p:cNvSpPr>
            <a:spLocks noGrp="1"/>
          </p:cNvSpPr>
          <p:nvPr>
            <p:ph type="sldNum" sz="quarter" idx="12"/>
          </p:nvPr>
        </p:nvSpPr>
        <p:spPr/>
        <p:txBody>
          <a:bodyPr/>
          <a:lstStyle/>
          <a:p>
            <a:fld id="{75B95BCD-3C5D-4C5E-A6E2-77623BFB9FCB}" type="slidenum">
              <a:rPr lang="en-US" smtClean="0"/>
              <a:t>‹#›</a:t>
            </a:fld>
            <a:endParaRPr lang="en-US"/>
          </a:p>
        </p:txBody>
      </p:sp>
    </p:spTree>
    <p:extLst>
      <p:ext uri="{BB962C8B-B14F-4D97-AF65-F5344CB8AC3E}">
        <p14:creationId xmlns:p14="http://schemas.microsoft.com/office/powerpoint/2010/main" val="984625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85ED1-24A2-08B3-EA1E-3C3C556642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F8DF1E-E931-2BE3-08BA-1F8901D017DA}"/>
              </a:ext>
            </a:extLst>
          </p:cNvPr>
          <p:cNvSpPr>
            <a:spLocks noGrp="1"/>
          </p:cNvSpPr>
          <p:nvPr>
            <p:ph type="dt" sz="half" idx="10"/>
          </p:nvPr>
        </p:nvSpPr>
        <p:spPr/>
        <p:txBody>
          <a:bodyPr/>
          <a:lstStyle/>
          <a:p>
            <a:fld id="{4257137F-19AB-4B88-BCEF-DD248DAD7817}" type="datetimeFigureOut">
              <a:rPr lang="en-US" smtClean="0"/>
              <a:t>5/17/2024</a:t>
            </a:fld>
            <a:endParaRPr lang="en-US"/>
          </a:p>
        </p:txBody>
      </p:sp>
      <p:sp>
        <p:nvSpPr>
          <p:cNvPr id="4" name="Footer Placeholder 3">
            <a:extLst>
              <a:ext uri="{FF2B5EF4-FFF2-40B4-BE49-F238E27FC236}">
                <a16:creationId xmlns:a16="http://schemas.microsoft.com/office/drawing/2014/main" id="{1AA1CA63-4754-5CF2-4E6D-49E587F858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603EA9-AC48-2570-03D6-B4BC3C65B7F1}"/>
              </a:ext>
            </a:extLst>
          </p:cNvPr>
          <p:cNvSpPr>
            <a:spLocks noGrp="1"/>
          </p:cNvSpPr>
          <p:nvPr>
            <p:ph type="sldNum" sz="quarter" idx="12"/>
          </p:nvPr>
        </p:nvSpPr>
        <p:spPr/>
        <p:txBody>
          <a:bodyPr/>
          <a:lstStyle/>
          <a:p>
            <a:fld id="{75B95BCD-3C5D-4C5E-A6E2-77623BFB9FCB}" type="slidenum">
              <a:rPr lang="en-US" smtClean="0"/>
              <a:t>‹#›</a:t>
            </a:fld>
            <a:endParaRPr lang="en-US"/>
          </a:p>
        </p:txBody>
      </p:sp>
    </p:spTree>
    <p:extLst>
      <p:ext uri="{BB962C8B-B14F-4D97-AF65-F5344CB8AC3E}">
        <p14:creationId xmlns:p14="http://schemas.microsoft.com/office/powerpoint/2010/main" val="2737375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7BFF13-36B7-72D3-1C97-0D74F39E6B91}"/>
              </a:ext>
            </a:extLst>
          </p:cNvPr>
          <p:cNvSpPr>
            <a:spLocks noGrp="1"/>
          </p:cNvSpPr>
          <p:nvPr>
            <p:ph type="dt" sz="half" idx="10"/>
          </p:nvPr>
        </p:nvSpPr>
        <p:spPr/>
        <p:txBody>
          <a:bodyPr/>
          <a:lstStyle/>
          <a:p>
            <a:fld id="{4257137F-19AB-4B88-BCEF-DD248DAD7817}" type="datetimeFigureOut">
              <a:rPr lang="en-US" smtClean="0"/>
              <a:t>5/17/2024</a:t>
            </a:fld>
            <a:endParaRPr lang="en-US"/>
          </a:p>
        </p:txBody>
      </p:sp>
      <p:sp>
        <p:nvSpPr>
          <p:cNvPr id="3" name="Footer Placeholder 2">
            <a:extLst>
              <a:ext uri="{FF2B5EF4-FFF2-40B4-BE49-F238E27FC236}">
                <a16:creationId xmlns:a16="http://schemas.microsoft.com/office/drawing/2014/main" id="{8DA4E860-11D9-0603-14D1-5D63A2A165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2C10B8-55DE-B0DE-4032-D6E9D0913924}"/>
              </a:ext>
            </a:extLst>
          </p:cNvPr>
          <p:cNvSpPr>
            <a:spLocks noGrp="1"/>
          </p:cNvSpPr>
          <p:nvPr>
            <p:ph type="sldNum" sz="quarter" idx="12"/>
          </p:nvPr>
        </p:nvSpPr>
        <p:spPr/>
        <p:txBody>
          <a:bodyPr/>
          <a:lstStyle/>
          <a:p>
            <a:fld id="{75B95BCD-3C5D-4C5E-A6E2-77623BFB9FCB}" type="slidenum">
              <a:rPr lang="en-US" smtClean="0"/>
              <a:t>‹#›</a:t>
            </a:fld>
            <a:endParaRPr lang="en-US"/>
          </a:p>
        </p:txBody>
      </p:sp>
    </p:spTree>
    <p:extLst>
      <p:ext uri="{BB962C8B-B14F-4D97-AF65-F5344CB8AC3E}">
        <p14:creationId xmlns:p14="http://schemas.microsoft.com/office/powerpoint/2010/main" val="441251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60491-DD0C-2BEB-ABB6-3782B78349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D845B-70A8-0BD0-5D5D-AA17A099DE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00876E-5A39-429B-6C0A-0AAF397C00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5BD522-832B-6EA2-08F0-112761260602}"/>
              </a:ext>
            </a:extLst>
          </p:cNvPr>
          <p:cNvSpPr>
            <a:spLocks noGrp="1"/>
          </p:cNvSpPr>
          <p:nvPr>
            <p:ph type="dt" sz="half" idx="10"/>
          </p:nvPr>
        </p:nvSpPr>
        <p:spPr/>
        <p:txBody>
          <a:bodyPr/>
          <a:lstStyle/>
          <a:p>
            <a:fld id="{4257137F-19AB-4B88-BCEF-DD248DAD7817}" type="datetimeFigureOut">
              <a:rPr lang="en-US" smtClean="0"/>
              <a:t>5/17/2024</a:t>
            </a:fld>
            <a:endParaRPr lang="en-US"/>
          </a:p>
        </p:txBody>
      </p:sp>
      <p:sp>
        <p:nvSpPr>
          <p:cNvPr id="6" name="Footer Placeholder 5">
            <a:extLst>
              <a:ext uri="{FF2B5EF4-FFF2-40B4-BE49-F238E27FC236}">
                <a16:creationId xmlns:a16="http://schemas.microsoft.com/office/drawing/2014/main" id="{710C93AB-5409-941F-876A-472C09A5CF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ABAFBB-F6B2-CCB6-76B4-508A86FA7D44}"/>
              </a:ext>
            </a:extLst>
          </p:cNvPr>
          <p:cNvSpPr>
            <a:spLocks noGrp="1"/>
          </p:cNvSpPr>
          <p:nvPr>
            <p:ph type="sldNum" sz="quarter" idx="12"/>
          </p:nvPr>
        </p:nvSpPr>
        <p:spPr/>
        <p:txBody>
          <a:bodyPr/>
          <a:lstStyle/>
          <a:p>
            <a:fld id="{75B95BCD-3C5D-4C5E-A6E2-77623BFB9FCB}" type="slidenum">
              <a:rPr lang="en-US" smtClean="0"/>
              <a:t>‹#›</a:t>
            </a:fld>
            <a:endParaRPr lang="en-US"/>
          </a:p>
        </p:txBody>
      </p:sp>
    </p:spTree>
    <p:extLst>
      <p:ext uri="{BB962C8B-B14F-4D97-AF65-F5344CB8AC3E}">
        <p14:creationId xmlns:p14="http://schemas.microsoft.com/office/powerpoint/2010/main" val="1205841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1988-7A8A-7A0B-81FF-085B753767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76687F-5212-0B0C-5FE1-F71348C2B5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9ED5B-B7ED-0F4F-3359-47B2667F5159}"/>
              </a:ext>
            </a:extLst>
          </p:cNvPr>
          <p:cNvSpPr>
            <a:spLocks noGrp="1"/>
          </p:cNvSpPr>
          <p:nvPr>
            <p:ph type="dt" sz="half" idx="10"/>
          </p:nvPr>
        </p:nvSpPr>
        <p:spPr/>
        <p:txBody>
          <a:bodyPr/>
          <a:lstStyle/>
          <a:p>
            <a:fld id="{7829F9C9-734F-47A8-B2A9-3F8FC22A41B2}" type="datetimeFigureOut">
              <a:rPr lang="en-US" smtClean="0"/>
              <a:t>5/17/2024</a:t>
            </a:fld>
            <a:endParaRPr lang="en-US"/>
          </a:p>
        </p:txBody>
      </p:sp>
      <p:sp>
        <p:nvSpPr>
          <p:cNvPr id="5" name="Footer Placeholder 4">
            <a:extLst>
              <a:ext uri="{FF2B5EF4-FFF2-40B4-BE49-F238E27FC236}">
                <a16:creationId xmlns:a16="http://schemas.microsoft.com/office/drawing/2014/main" id="{F6DAEC8D-7B3F-507C-8CE6-1D6352A5A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13D5D-EE6C-C131-B7D4-E00D5F7DAAA3}"/>
              </a:ext>
            </a:extLst>
          </p:cNvPr>
          <p:cNvSpPr>
            <a:spLocks noGrp="1"/>
          </p:cNvSpPr>
          <p:nvPr>
            <p:ph type="sldNum" sz="quarter" idx="12"/>
          </p:nvPr>
        </p:nvSpPr>
        <p:spPr/>
        <p:txBody>
          <a:bodyPr/>
          <a:lstStyle/>
          <a:p>
            <a:fld id="{C1E6332F-8E28-423F-BEC1-DACD3C309DD3}" type="slidenum">
              <a:rPr lang="en-US" smtClean="0"/>
              <a:t>‹#›</a:t>
            </a:fld>
            <a:endParaRPr lang="en-US"/>
          </a:p>
        </p:txBody>
      </p:sp>
    </p:spTree>
    <p:extLst>
      <p:ext uri="{BB962C8B-B14F-4D97-AF65-F5344CB8AC3E}">
        <p14:creationId xmlns:p14="http://schemas.microsoft.com/office/powerpoint/2010/main" val="993988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204D-D577-66ED-E2EF-DA40568A63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F88C03-E96F-432B-A900-EAE745F8ED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067CDE-1924-341A-5BA5-7A1337BA12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7EB5A4-C1FC-20DC-0707-4E87D36BEEEC}"/>
              </a:ext>
            </a:extLst>
          </p:cNvPr>
          <p:cNvSpPr>
            <a:spLocks noGrp="1"/>
          </p:cNvSpPr>
          <p:nvPr>
            <p:ph type="dt" sz="half" idx="10"/>
          </p:nvPr>
        </p:nvSpPr>
        <p:spPr/>
        <p:txBody>
          <a:bodyPr/>
          <a:lstStyle/>
          <a:p>
            <a:fld id="{4257137F-19AB-4B88-BCEF-DD248DAD7817}" type="datetimeFigureOut">
              <a:rPr lang="en-US" smtClean="0"/>
              <a:t>5/17/2024</a:t>
            </a:fld>
            <a:endParaRPr lang="en-US"/>
          </a:p>
        </p:txBody>
      </p:sp>
      <p:sp>
        <p:nvSpPr>
          <p:cNvPr id="6" name="Footer Placeholder 5">
            <a:extLst>
              <a:ext uri="{FF2B5EF4-FFF2-40B4-BE49-F238E27FC236}">
                <a16:creationId xmlns:a16="http://schemas.microsoft.com/office/drawing/2014/main" id="{64E488D3-C837-61D2-694B-7E71CD523B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24FB8F-832D-3D82-296B-4F0D2BAF9103}"/>
              </a:ext>
            </a:extLst>
          </p:cNvPr>
          <p:cNvSpPr>
            <a:spLocks noGrp="1"/>
          </p:cNvSpPr>
          <p:nvPr>
            <p:ph type="sldNum" sz="quarter" idx="12"/>
          </p:nvPr>
        </p:nvSpPr>
        <p:spPr/>
        <p:txBody>
          <a:bodyPr/>
          <a:lstStyle/>
          <a:p>
            <a:fld id="{75B95BCD-3C5D-4C5E-A6E2-77623BFB9FCB}" type="slidenum">
              <a:rPr lang="en-US" smtClean="0"/>
              <a:t>‹#›</a:t>
            </a:fld>
            <a:endParaRPr lang="en-US"/>
          </a:p>
        </p:txBody>
      </p:sp>
    </p:spTree>
    <p:extLst>
      <p:ext uri="{BB962C8B-B14F-4D97-AF65-F5344CB8AC3E}">
        <p14:creationId xmlns:p14="http://schemas.microsoft.com/office/powerpoint/2010/main" val="1561335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F18E8-DD20-8C2F-9D1A-343DEE81D3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4B8CAE-2803-D67F-87AC-9549C321EE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57E98-37A2-FC0B-71E9-5E2932E3ADD6}"/>
              </a:ext>
            </a:extLst>
          </p:cNvPr>
          <p:cNvSpPr>
            <a:spLocks noGrp="1"/>
          </p:cNvSpPr>
          <p:nvPr>
            <p:ph type="dt" sz="half" idx="10"/>
          </p:nvPr>
        </p:nvSpPr>
        <p:spPr/>
        <p:txBody>
          <a:bodyPr/>
          <a:lstStyle/>
          <a:p>
            <a:fld id="{4257137F-19AB-4B88-BCEF-DD248DAD7817}" type="datetimeFigureOut">
              <a:rPr lang="en-US" smtClean="0"/>
              <a:t>5/17/2024</a:t>
            </a:fld>
            <a:endParaRPr lang="en-US"/>
          </a:p>
        </p:txBody>
      </p:sp>
      <p:sp>
        <p:nvSpPr>
          <p:cNvPr id="5" name="Footer Placeholder 4">
            <a:extLst>
              <a:ext uri="{FF2B5EF4-FFF2-40B4-BE49-F238E27FC236}">
                <a16:creationId xmlns:a16="http://schemas.microsoft.com/office/drawing/2014/main" id="{4EF49977-D972-C99A-6776-06684F1D7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16E67-B034-FFCC-A497-BC469E48973B}"/>
              </a:ext>
            </a:extLst>
          </p:cNvPr>
          <p:cNvSpPr>
            <a:spLocks noGrp="1"/>
          </p:cNvSpPr>
          <p:nvPr>
            <p:ph type="sldNum" sz="quarter" idx="12"/>
          </p:nvPr>
        </p:nvSpPr>
        <p:spPr/>
        <p:txBody>
          <a:bodyPr/>
          <a:lstStyle/>
          <a:p>
            <a:fld id="{75B95BCD-3C5D-4C5E-A6E2-77623BFB9FCB}" type="slidenum">
              <a:rPr lang="en-US" smtClean="0"/>
              <a:t>‹#›</a:t>
            </a:fld>
            <a:endParaRPr lang="en-US"/>
          </a:p>
        </p:txBody>
      </p:sp>
    </p:spTree>
    <p:extLst>
      <p:ext uri="{BB962C8B-B14F-4D97-AF65-F5344CB8AC3E}">
        <p14:creationId xmlns:p14="http://schemas.microsoft.com/office/powerpoint/2010/main" val="3494591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41A4AB-AF30-ABDF-37FF-CD1C466C60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53D808-54E9-D4EF-FB15-8447645081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66308-1F10-322F-3721-E198B5FDC706}"/>
              </a:ext>
            </a:extLst>
          </p:cNvPr>
          <p:cNvSpPr>
            <a:spLocks noGrp="1"/>
          </p:cNvSpPr>
          <p:nvPr>
            <p:ph type="dt" sz="half" idx="10"/>
          </p:nvPr>
        </p:nvSpPr>
        <p:spPr/>
        <p:txBody>
          <a:bodyPr/>
          <a:lstStyle/>
          <a:p>
            <a:fld id="{4257137F-19AB-4B88-BCEF-DD248DAD7817}" type="datetimeFigureOut">
              <a:rPr lang="en-US" smtClean="0"/>
              <a:t>5/17/2024</a:t>
            </a:fld>
            <a:endParaRPr lang="en-US"/>
          </a:p>
        </p:txBody>
      </p:sp>
      <p:sp>
        <p:nvSpPr>
          <p:cNvPr id="5" name="Footer Placeholder 4">
            <a:extLst>
              <a:ext uri="{FF2B5EF4-FFF2-40B4-BE49-F238E27FC236}">
                <a16:creationId xmlns:a16="http://schemas.microsoft.com/office/drawing/2014/main" id="{B50EB5A0-699E-53A0-15CB-39C3C8A66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16A6B-2889-2AEF-1FFA-CD19E7E43A32}"/>
              </a:ext>
            </a:extLst>
          </p:cNvPr>
          <p:cNvSpPr>
            <a:spLocks noGrp="1"/>
          </p:cNvSpPr>
          <p:nvPr>
            <p:ph type="sldNum" sz="quarter" idx="12"/>
          </p:nvPr>
        </p:nvSpPr>
        <p:spPr/>
        <p:txBody>
          <a:bodyPr/>
          <a:lstStyle/>
          <a:p>
            <a:fld id="{75B95BCD-3C5D-4C5E-A6E2-77623BFB9FCB}" type="slidenum">
              <a:rPr lang="en-US" smtClean="0"/>
              <a:t>‹#›</a:t>
            </a:fld>
            <a:endParaRPr lang="en-US"/>
          </a:p>
        </p:txBody>
      </p:sp>
    </p:spTree>
    <p:extLst>
      <p:ext uri="{BB962C8B-B14F-4D97-AF65-F5344CB8AC3E}">
        <p14:creationId xmlns:p14="http://schemas.microsoft.com/office/powerpoint/2010/main" val="3435753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984522" y="874663"/>
            <a:ext cx="4650901" cy="2334637"/>
          </a:xfrm>
        </p:spPr>
        <p:txBody>
          <a:bodyPr>
            <a:normAutofit/>
          </a:bodyPr>
          <a:lstStyle>
            <a:lvl1pPr algn="ctr">
              <a:defRPr sz="4800"/>
            </a:lvl1pPr>
          </a:lstStyle>
          <a:p>
            <a:r>
              <a:rPr lang="en-US"/>
              <a:t>Click to edit Master title style</a:t>
            </a:r>
            <a:endParaRPr lang="en-US" dirty="0"/>
          </a:p>
        </p:txBody>
      </p:sp>
      <p:grpSp>
        <p:nvGrpSpPr>
          <p:cNvPr id="6" name="Group 5">
            <a:extLst>
              <a:ext uri="{FF2B5EF4-FFF2-40B4-BE49-F238E27FC236}">
                <a16:creationId xmlns:a16="http://schemas.microsoft.com/office/drawing/2014/main" id="{F44A4473-D4D4-4E24-B542-C5D63C28DA75}"/>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14CA4A32-A016-460F-8B99-22A5D265B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84DB1BC2-B158-4DA5-9164-843E6B566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69">
                <a:extLst>
                  <a:ext uri="{FF2B5EF4-FFF2-40B4-BE49-F238E27FC236}">
                    <a16:creationId xmlns:a16="http://schemas.microsoft.com/office/drawing/2014/main" id="{751FDE2E-D749-401E-B3BA-66B2F5231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Line 70">
                <a:extLst>
                  <a:ext uri="{FF2B5EF4-FFF2-40B4-BE49-F238E27FC236}">
                    <a16:creationId xmlns:a16="http://schemas.microsoft.com/office/drawing/2014/main" id="{49546377-E2EE-4854-AA84-5575789BA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a:extLst>
                <a:ext uri="{FF2B5EF4-FFF2-40B4-BE49-F238E27FC236}">
                  <a16:creationId xmlns:a16="http://schemas.microsoft.com/office/drawing/2014/main" id="{04FCC465-42B8-456F-951F-8C51A42F97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3D7F8A9A-8A53-4FD3-855C-C49B035CE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9" name="Group 48">
                <a:extLst>
                  <a:ext uri="{FF2B5EF4-FFF2-40B4-BE49-F238E27FC236}">
                    <a16:creationId xmlns:a16="http://schemas.microsoft.com/office/drawing/2014/main" id="{AC347F99-AC7C-4DB2-8AAF-9E2A7AE629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89B06C37-E219-479D-B324-0DC7D0565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1">
                  <a:extLst>
                    <a:ext uri="{FF2B5EF4-FFF2-40B4-BE49-F238E27FC236}">
                      <a16:creationId xmlns:a16="http://schemas.microsoft.com/office/drawing/2014/main" id="{29A1D878-CEA2-41DC-8638-A85231672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1">
                  <a:extLst>
                    <a:ext uri="{FF2B5EF4-FFF2-40B4-BE49-F238E27FC236}">
                      <a16:creationId xmlns:a16="http://schemas.microsoft.com/office/drawing/2014/main" id="{99394209-57ED-4126-A8DC-0862D1FA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A48B0004-4618-4D71-88D1-A2FEE4F0A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4">
                  <a:extLst>
                    <a:ext uri="{FF2B5EF4-FFF2-40B4-BE49-F238E27FC236}">
                      <a16:creationId xmlns:a16="http://schemas.microsoft.com/office/drawing/2014/main" id="{4D1C172B-2446-428A-A518-FE1B5FCE0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7">
                  <a:extLst>
                    <a:ext uri="{FF2B5EF4-FFF2-40B4-BE49-F238E27FC236}">
                      <a16:creationId xmlns:a16="http://schemas.microsoft.com/office/drawing/2014/main" id="{E359C795-FCC1-401F-B0B6-F722AE632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0">
                  <a:extLst>
                    <a:ext uri="{FF2B5EF4-FFF2-40B4-BE49-F238E27FC236}">
                      <a16:creationId xmlns:a16="http://schemas.microsoft.com/office/drawing/2014/main" id="{8260D102-71BB-497E-A5CF-743FB5987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59">
                  <a:extLst>
                    <a:ext uri="{FF2B5EF4-FFF2-40B4-BE49-F238E27FC236}">
                      <a16:creationId xmlns:a16="http://schemas.microsoft.com/office/drawing/2014/main" id="{811E3D98-A5FB-4BDE-A07D-A03EB898C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2">
                  <a:extLst>
                    <a:ext uri="{FF2B5EF4-FFF2-40B4-BE49-F238E27FC236}">
                      <a16:creationId xmlns:a16="http://schemas.microsoft.com/office/drawing/2014/main" id="{9E48CE7F-B4EF-4629-8706-6838C171E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C8EBC77A-0887-4128-A73B-2C0165C6F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9">
                  <a:extLst>
                    <a:ext uri="{FF2B5EF4-FFF2-40B4-BE49-F238E27FC236}">
                      <a16:creationId xmlns:a16="http://schemas.microsoft.com/office/drawing/2014/main" id="{7AF3D400-AAAA-47BD-922E-AA3A2AFA3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2">
                  <a:extLst>
                    <a:ext uri="{FF2B5EF4-FFF2-40B4-BE49-F238E27FC236}">
                      <a16:creationId xmlns:a16="http://schemas.microsoft.com/office/drawing/2014/main" id="{B0A3E6A0-609D-427D-9D34-E7CF184B4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5">
                  <a:extLst>
                    <a:ext uri="{FF2B5EF4-FFF2-40B4-BE49-F238E27FC236}">
                      <a16:creationId xmlns:a16="http://schemas.microsoft.com/office/drawing/2014/main" id="{DDE08965-A3F4-426A-924B-102A6F6FE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13FA8E6E-7F53-47E9-9BF8-1CD3130F4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7A8A9991-EF8F-4128-9DB7-A2FA8CF2F6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41E966B6-186E-4D17-B570-969B6951A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6">
                    <a:extLst>
                      <a:ext uri="{FF2B5EF4-FFF2-40B4-BE49-F238E27FC236}">
                        <a16:creationId xmlns:a16="http://schemas.microsoft.com/office/drawing/2014/main" id="{918B08AD-5F3C-4FC5-8998-8524763C7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7">
                    <a:extLst>
                      <a:ext uri="{FF2B5EF4-FFF2-40B4-BE49-F238E27FC236}">
                        <a16:creationId xmlns:a16="http://schemas.microsoft.com/office/drawing/2014/main" id="{EDF72260-B0A1-47A1-9459-FDF4600AC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0">
                    <a:extLst>
                      <a:ext uri="{FF2B5EF4-FFF2-40B4-BE49-F238E27FC236}">
                        <a16:creationId xmlns:a16="http://schemas.microsoft.com/office/drawing/2014/main" id="{C6A7FA58-53F7-4C2F-96D5-E97BB3CC6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3">
                    <a:extLst>
                      <a:ext uri="{FF2B5EF4-FFF2-40B4-BE49-F238E27FC236}">
                        <a16:creationId xmlns:a16="http://schemas.microsoft.com/office/drawing/2014/main" id="{1B986617-481E-450F-8FAD-CA3086A3E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6">
                    <a:extLst>
                      <a:ext uri="{FF2B5EF4-FFF2-40B4-BE49-F238E27FC236}">
                        <a16:creationId xmlns:a16="http://schemas.microsoft.com/office/drawing/2014/main" id="{4D24CAEB-B2FE-4796-8E6E-DB5148C38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9">
                    <a:extLst>
                      <a:ext uri="{FF2B5EF4-FFF2-40B4-BE49-F238E27FC236}">
                        <a16:creationId xmlns:a16="http://schemas.microsoft.com/office/drawing/2014/main" id="{3D577B03-E6D9-4FFA-A799-E504CBF8D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43509C13-FDEE-45B0-B954-D80D6F38F0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21FF647D-8D8A-43E8-A2E2-46D1117839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7B8728B-0A45-4551-99F0-CF33B850DA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CFAA15D-9EFC-4A70-AC98-CB3EF00C3A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AD80CCBD-3F02-48A0-A24E-5971D2295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AB5B7D34-5A4E-48DE-8893-0F022E4CC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2341ADC6-0CC2-46C0-BA6F-9D99136698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A93316DB-546B-41BA-AD1B-94D5C4670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35105C82-44C4-41C2-96AE-ADE6DD1D7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A7A634F2-054C-4614-9ECB-96BE809893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764AB7F-1912-4909-A04A-C8D125467E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6B93639B-DE1C-4A46-A4B5-B88FD6FC2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A6C5D17F-13E7-4861-A839-3C56ABD56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1C343C91-0F9E-4530-939D-2D9F15DF4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 name="Group 8">
              <a:extLst>
                <a:ext uri="{FF2B5EF4-FFF2-40B4-BE49-F238E27FC236}">
                  <a16:creationId xmlns:a16="http://schemas.microsoft.com/office/drawing/2014/main" id="{92109E9F-E572-4202-B7A6-630155DD5B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B4FF54B2-44F5-42F7-8353-111D80A8D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1" name="Group 10">
                <a:extLst>
                  <a:ext uri="{FF2B5EF4-FFF2-40B4-BE49-F238E27FC236}">
                    <a16:creationId xmlns:a16="http://schemas.microsoft.com/office/drawing/2014/main" id="{19A2BBF4-4F54-4179-B672-AD4C8D58A3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2F2D95CF-DAE2-4601-B9A6-233F4F2F3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3CD52B72-C30B-4570-A8AB-78CB884F8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696A9FBF-C89D-4CF9-A1DC-C0275A3B3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C50B0ACE-17B4-4F11-BA43-0159796B8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F0346B01-7019-48B2-9BE7-3E90F590F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5C186E4B-7559-4E95-9BDD-7DA75E0873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4FFE117A-211E-4BD5-AB76-05026DEC6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5CC0C412-2859-4E97-924F-291318E6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AECE441C-0FBF-4F02-9781-35F2487E3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951A4317-3E34-41B4-BCD9-E6E0627C18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CE2D40E4-274B-4D43-801B-7B3BAF03E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2D939FC8-6395-4DCB-B28C-2342BFB72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620FEEF2-AE91-48CA-8FE7-B50F83E1C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27050D75-D26B-4BD3-A4A5-68DF13E9C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37668160-F5BE-4756-B84F-C68992BC7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E7F90261-4A5A-4C39-B4B3-FEBED04E3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71681E7C-A7E8-4F01-9001-3FD1105E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901B0597-C838-4481-A49D-E8D85B631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23C2B0BF-A329-4A97-B3D5-545BC6813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DBCCCA80-4FEE-4C79-8AF3-66B97054C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4B9AD13F-808D-4464-989B-F40B3E77B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076473B5-E30F-4635-8789-51368A971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EF568995-35CF-4C80-A63C-82B47F1BA1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99432608-19E2-4A3E-A68B-45C8E5DD47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127A2810-84DE-450A-986B-DE8AF8AE6F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56ED6A-BBD4-4005-A99D-65BCF8047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CFC0629C-AFCE-4D39-87D5-36EF1FE5C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81F3517A-93AD-4DF3-BEC7-E607A73E5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CBBC251-E8DD-438C-8733-7D65F461A4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6A94A4D4-EFFA-4AE2-B533-75F01F0F0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1F4B0E1D-2F9C-444A-ADBA-BDE9F01D8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 name="Group 12">
                <a:extLst>
                  <a:ext uri="{FF2B5EF4-FFF2-40B4-BE49-F238E27FC236}">
                    <a16:creationId xmlns:a16="http://schemas.microsoft.com/office/drawing/2014/main" id="{5F5ACA0E-A5DF-4015-8FD4-FA7A53E9D1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5A4DCFFD-FD3C-42EA-862E-5B792D9020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089A8F3-7530-4C17-848C-580015C3E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9">
                    <a:extLst>
                      <a:ext uri="{FF2B5EF4-FFF2-40B4-BE49-F238E27FC236}">
                        <a16:creationId xmlns:a16="http://schemas.microsoft.com/office/drawing/2014/main" id="{61D8EA0C-1521-4C6D-8C09-DD6D8F1F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 name="Line 70">
                  <a:extLst>
                    <a:ext uri="{FF2B5EF4-FFF2-40B4-BE49-F238E27FC236}">
                      <a16:creationId xmlns:a16="http://schemas.microsoft.com/office/drawing/2014/main" id="{517033B6-6B8A-4BD6-9A52-BF9E9EFBD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cxnSp>
        <p:nvCxnSpPr>
          <p:cNvPr id="173" name="Straight Connector 172">
            <a:extLst>
              <a:ext uri="{FF2B5EF4-FFF2-40B4-BE49-F238E27FC236}">
                <a16:creationId xmlns:a16="http://schemas.microsoft.com/office/drawing/2014/main" id="{88D7A558-4107-4032-8E5F-99B445369147}"/>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30384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5" name="Subtitle 2">
            <a:extLst>
              <a:ext uri="{FF2B5EF4-FFF2-40B4-BE49-F238E27FC236}">
                <a16:creationId xmlns:a16="http://schemas.microsoft.com/office/drawing/2014/main" id="{6B5BCC80-B184-4F6C-B3E3-CFC7F4C41C95}"/>
              </a:ext>
            </a:extLst>
          </p:cNvPr>
          <p:cNvSpPr>
            <a:spLocks noGrp="1"/>
          </p:cNvSpPr>
          <p:nvPr>
            <p:ph type="subTitle" idx="1"/>
          </p:nvPr>
        </p:nvSpPr>
        <p:spPr>
          <a:xfrm>
            <a:off x="990000" y="4113213"/>
            <a:ext cx="4636800" cy="1655762"/>
          </a:xfrm>
        </p:spPr>
        <p:txBody>
          <a:bodyPr>
            <a:normAutofit/>
          </a:bodyPr>
          <a:lstStyle>
            <a:lvl1pPr marL="0" indent="0" algn="ctr">
              <a:buNone/>
              <a:defRPr/>
            </a:lvl1pPr>
          </a:lstStyle>
          <a:p>
            <a:r>
              <a:rPr lang="en-US">
                <a:cs typeface="Calibri"/>
              </a:rPr>
              <a:t>Click to edit Master subtitle style</a:t>
            </a:r>
            <a:endParaRPr lang="en-US" dirty="0"/>
          </a:p>
        </p:txBody>
      </p:sp>
    </p:spTree>
    <p:extLst>
      <p:ext uri="{BB962C8B-B14F-4D97-AF65-F5344CB8AC3E}">
        <p14:creationId xmlns:p14="http://schemas.microsoft.com/office/powerpoint/2010/main" val="4289460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530307" y="536573"/>
            <a:ext cx="3856679" cy="1453003"/>
          </a:xfrm>
        </p:spPr>
        <p:txBody>
          <a:bodyPr/>
          <a:lstStyle>
            <a:lvl1pPr algn="ctr">
              <a:defRPr/>
            </a:lvl1pPr>
          </a:lstStyle>
          <a:p>
            <a:r>
              <a:rPr lang="en-US"/>
              <a:t>Click to edit Master title style</a:t>
            </a:r>
            <a:endParaRPr lang="en-US" dirty="0"/>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21791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03" name="Content Placeholder 2">
            <a:extLst>
              <a:ext uri="{FF2B5EF4-FFF2-40B4-BE49-F238E27FC236}">
                <a16:creationId xmlns:a16="http://schemas.microsoft.com/office/drawing/2014/main" id="{E4838519-F7BD-42C9-BDE6-B4D6DF7E1175}"/>
              </a:ext>
            </a:extLst>
          </p:cNvPr>
          <p:cNvSpPr>
            <a:spLocks noGrp="1"/>
          </p:cNvSpPr>
          <p:nvPr>
            <p:ph idx="13" hasCustomPrompt="1"/>
          </p:nvPr>
        </p:nvSpPr>
        <p:spPr>
          <a:xfrm>
            <a:off x="907606" y="2877018"/>
            <a:ext cx="3060000" cy="2938561"/>
          </a:xfrm>
        </p:spPr>
        <p:txBody>
          <a:bodyPr>
            <a:normAutofit/>
          </a:bodyPr>
          <a:lstStyle>
            <a:lvl1pPr algn="ctr">
              <a:defRPr/>
            </a:lvl1pPr>
          </a:lstStyle>
          <a:p>
            <a:pPr marL="0" indent="0" algn="ctr">
              <a:buNone/>
            </a:pPr>
            <a:r>
              <a:rPr lang="en-US" dirty="0"/>
              <a:t>Click to edit master text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a:xfrm>
            <a:off x="450000" y="6357168"/>
            <a:ext cx="1480400" cy="461665"/>
          </a:xfrm>
        </p:spPr>
        <p:txBody>
          <a:bodyPr/>
          <a:lstStyle>
            <a:lvl1pPr>
              <a:defRPr/>
            </a:lvl1pPr>
          </a:lstStyle>
          <a:p>
            <a:r>
              <a:rPr lang="en-US" dirty="0"/>
              <a:t>20XX</a:t>
            </a:r>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a:xfrm>
            <a:off x="1996947" y="6357600"/>
            <a:ext cx="6683376" cy="460800"/>
          </a:xfrm>
        </p:spPr>
        <p:txBody>
          <a:bodyPr/>
          <a:lstStyle>
            <a:lvl1pPr algn="l">
              <a:defRPr/>
            </a:lvl1pPr>
          </a:lstStyle>
          <a:p>
            <a:endParaRPr lang="en-US" dirty="0"/>
          </a:p>
        </p:txBody>
      </p:sp>
      <p:sp>
        <p:nvSpPr>
          <p:cNvPr id="9" name="Picture Placeholder 8">
            <a:extLst>
              <a:ext uri="{FF2B5EF4-FFF2-40B4-BE49-F238E27FC236}">
                <a16:creationId xmlns:a16="http://schemas.microsoft.com/office/drawing/2014/main" id="{EF1A84F6-2D30-446A-9D91-44FBCB825679}"/>
              </a:ext>
            </a:extLst>
          </p:cNvPr>
          <p:cNvSpPr>
            <a:spLocks noGrp="1"/>
          </p:cNvSpPr>
          <p:nvPr>
            <p:ph type="pic" sz="quarter" idx="14"/>
          </p:nvPr>
        </p:nvSpPr>
        <p:spPr>
          <a:xfrm>
            <a:off x="4979987" y="0"/>
            <a:ext cx="7212013" cy="6858000"/>
          </a:xfrm>
        </p:spPr>
        <p:txBody>
          <a:body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073425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4056600" y="536573"/>
            <a:ext cx="4078800" cy="1453003"/>
          </a:xfrm>
        </p:spPr>
        <p:txBody>
          <a:bodyPr/>
          <a:lstStyle>
            <a:lvl1pPr algn="ctr">
              <a:defRPr/>
            </a:lvl1pPr>
          </a:lstStyle>
          <a:p>
            <a:r>
              <a:rPr lang="en-US"/>
              <a:t>Click to edit Master title style</a:t>
            </a:r>
            <a:endParaRPr lang="en-US" dirty="0"/>
          </a:p>
        </p:txBody>
      </p:sp>
      <p:sp>
        <p:nvSpPr>
          <p:cNvPr id="95" name="Text Placeholder 94">
            <a:extLst>
              <a:ext uri="{FF2B5EF4-FFF2-40B4-BE49-F238E27FC236}">
                <a16:creationId xmlns:a16="http://schemas.microsoft.com/office/drawing/2014/main" id="{376C93AE-577A-4E39-B37B-F54DD619E8E9}"/>
              </a:ext>
            </a:extLst>
          </p:cNvPr>
          <p:cNvSpPr>
            <a:spLocks noGrp="1"/>
          </p:cNvSpPr>
          <p:nvPr>
            <p:ph type="body" sz="quarter" idx="13" hasCustomPrompt="1"/>
          </p:nvPr>
        </p:nvSpPr>
        <p:spPr>
          <a:xfrm>
            <a:off x="3686175" y="2876550"/>
            <a:ext cx="4819650" cy="2875321"/>
          </a:xfrm>
        </p:spPr>
        <p:txBody>
          <a:bodyPr>
            <a:normAutofit/>
          </a:bodyPr>
          <a:lstStyle>
            <a:lvl1pPr marL="0" indent="0" algn="ctr">
              <a:buNone/>
              <a:defRPr sz="1600" baseline="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a:r>
              <a:rPr lang="en-US" dirty="0"/>
              <a:t>Click to add text</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lvl1pPr>
              <a:defRPr/>
            </a:lvl1pPr>
          </a:lstStyle>
          <a:p>
            <a:r>
              <a:rPr lang="en-US" dirty="0"/>
              <a:t>20XX</a:t>
            </a:r>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grpSp>
        <p:nvGrpSpPr>
          <p:cNvPr id="6" name="Group 5">
            <a:extLst>
              <a:ext uri="{FF2B5EF4-FFF2-40B4-BE49-F238E27FC236}">
                <a16:creationId xmlns:a16="http://schemas.microsoft.com/office/drawing/2014/main" id="{4DF41F26-BFC3-471C-AEBF-8D613043F8A1}"/>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199766" y="716800"/>
            <a:ext cx="3838575" cy="5583025"/>
            <a:chOff x="199766" y="716800"/>
            <a:chExt cx="3838575" cy="5583025"/>
          </a:xfrm>
        </p:grpSpPr>
        <p:grpSp>
          <p:nvGrpSpPr>
            <p:cNvPr id="7" name="Group 6">
              <a:extLst>
                <a:ext uri="{FF2B5EF4-FFF2-40B4-BE49-F238E27FC236}">
                  <a16:creationId xmlns:a16="http://schemas.microsoft.com/office/drawing/2014/main" id="{CD3F709F-F0BC-4149-B83C-D6E0B13F9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26" name="Freeform 64">
                <a:extLst>
                  <a:ext uri="{FF2B5EF4-FFF2-40B4-BE49-F238E27FC236}">
                    <a16:creationId xmlns:a16="http://schemas.microsoft.com/office/drawing/2014/main" id="{5C5EF830-776D-4D9D-B2AD-E2EF27FE2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24555386-DD07-47B5-8731-6188F0440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98AACD5A-587D-4523-8687-E39554A9E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056E6FE3-AE0B-4665-BDC4-C43B088EA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3341E111-158B-46EB-85CF-76ACE2E63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B6BAC346-F465-42C1-B326-511CDAAF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41EFAE7C-FB00-406B-B543-258ECBA8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7B8E44F7-B4B5-407F-8CBF-2EF396585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E5CB4BB7-46DD-4D14-AF85-0E13EFBA6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F7F8EDDC-B124-4CF0-9C0B-036D7E920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F9979D20-23CA-44BF-94E4-277FAA877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64DA53E4-1E27-44B2-9EA5-375E3D20A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AF41DBD5-F7CA-43C7-B477-6E93D8DC0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8DE355CC-A733-4109-AC9E-4E5E96E35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C60E99C1-AC1B-4267-A404-07CA28EA1A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46BA754B-AF8C-4E32-B5D4-BD2CA1341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AA7154F4-DAA9-42B8-9C79-E7D89EB92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CFCCE002-4181-4663-B8B4-5B5CC711B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B3C1286A-A92F-45A8-A144-C4EBF3B8B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31993490-8FCD-4048-A2E8-0A217FF65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33AF3440-700A-44B0-A0D1-1E6301F18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F17E7CAB-5E29-47AC-91E8-B488D357F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8" name="Group 7">
              <a:extLst>
                <a:ext uri="{FF2B5EF4-FFF2-40B4-BE49-F238E27FC236}">
                  <a16:creationId xmlns:a16="http://schemas.microsoft.com/office/drawing/2014/main" id="{D713AE0B-3A03-4CCB-B15E-CAF75D8558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8" name="Group 17">
                <a:extLst>
                  <a:ext uri="{FF2B5EF4-FFF2-40B4-BE49-F238E27FC236}">
                    <a16:creationId xmlns:a16="http://schemas.microsoft.com/office/drawing/2014/main" id="{94CC0330-760F-4B4E-BE37-D345B5B2E8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8B6C8306-3715-4107-BA99-68EB308CA1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A4B3797-F2A4-43E3-B8F8-8BC4B0FBDE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BB27766D-84D5-4D02-AE36-3149427B2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8F1C8A62-8495-422A-9A73-9C59C603F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B1CEBFBC-BC6E-4C5F-BEC4-DD2079D8E2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969A298F-AA6C-4139-992B-E27C08546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972AA363-33A2-4979-9DE5-9FA8ACADE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9" name="Group 8">
              <a:extLst>
                <a:ext uri="{FF2B5EF4-FFF2-40B4-BE49-F238E27FC236}">
                  <a16:creationId xmlns:a16="http://schemas.microsoft.com/office/drawing/2014/main" id="{A3822750-6B8C-4F83-9CAD-F924EF493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0" name="Group 9">
                <a:extLst>
                  <a:ext uri="{FF2B5EF4-FFF2-40B4-BE49-F238E27FC236}">
                    <a16:creationId xmlns:a16="http://schemas.microsoft.com/office/drawing/2014/main" id="{58523E1A-71CD-4B09-A4F4-07F86003B4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5" name="Freeform 68">
                  <a:extLst>
                    <a:ext uri="{FF2B5EF4-FFF2-40B4-BE49-F238E27FC236}">
                      <a16:creationId xmlns:a16="http://schemas.microsoft.com/office/drawing/2014/main" id="{169972B1-6443-4F74-80F9-BB4943CD30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69">
                  <a:extLst>
                    <a:ext uri="{FF2B5EF4-FFF2-40B4-BE49-F238E27FC236}">
                      <a16:creationId xmlns:a16="http://schemas.microsoft.com/office/drawing/2014/main" id="{EB69F32F-40CA-458E-B833-E909ADFDD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Line 70">
                  <a:extLst>
                    <a:ext uri="{FF2B5EF4-FFF2-40B4-BE49-F238E27FC236}">
                      <a16:creationId xmlns:a16="http://schemas.microsoft.com/office/drawing/2014/main" id="{5B2FEC36-803B-49C9-8313-D558457B25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 name="Group 10">
                <a:extLst>
                  <a:ext uri="{FF2B5EF4-FFF2-40B4-BE49-F238E27FC236}">
                    <a16:creationId xmlns:a16="http://schemas.microsoft.com/office/drawing/2014/main" id="{5178F1E3-F49B-4E7A-BA5C-B2BFD9A636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2" name="Freeform 68">
                  <a:extLst>
                    <a:ext uri="{FF2B5EF4-FFF2-40B4-BE49-F238E27FC236}">
                      <a16:creationId xmlns:a16="http://schemas.microsoft.com/office/drawing/2014/main" id="{9F18055A-6D8B-4373-A010-59AE8C813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69">
                  <a:extLst>
                    <a:ext uri="{FF2B5EF4-FFF2-40B4-BE49-F238E27FC236}">
                      <a16:creationId xmlns:a16="http://schemas.microsoft.com/office/drawing/2014/main" id="{2612E838-0F14-4DE7-AD23-6A8307851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Line 70">
                  <a:extLst>
                    <a:ext uri="{FF2B5EF4-FFF2-40B4-BE49-F238E27FC236}">
                      <a16:creationId xmlns:a16="http://schemas.microsoft.com/office/drawing/2014/main" id="{AF3F8EED-B567-43E0-8B31-5A5E7AFB2D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48" name="Group 47">
            <a:extLst>
              <a:ext uri="{FF2B5EF4-FFF2-40B4-BE49-F238E27FC236}">
                <a16:creationId xmlns:a16="http://schemas.microsoft.com/office/drawing/2014/main" id="{952B8C31-9649-4E69-B31C-D77394EE2339}"/>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49" name="Group 48">
              <a:extLst>
                <a:ext uri="{FF2B5EF4-FFF2-40B4-BE49-F238E27FC236}">
                  <a16:creationId xmlns:a16="http://schemas.microsoft.com/office/drawing/2014/main" id="{269D1249-EDCC-41AC-BA08-E670FB4E33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68" name="Freeform 64">
                <a:extLst>
                  <a:ext uri="{FF2B5EF4-FFF2-40B4-BE49-F238E27FC236}">
                    <a16:creationId xmlns:a16="http://schemas.microsoft.com/office/drawing/2014/main" id="{EA5EA6EB-846A-4897-AE83-5BDD96A4F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1">
                <a:extLst>
                  <a:ext uri="{FF2B5EF4-FFF2-40B4-BE49-F238E27FC236}">
                    <a16:creationId xmlns:a16="http://schemas.microsoft.com/office/drawing/2014/main" id="{185EF0DB-BE87-4CDD-823B-E6651137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1">
                <a:extLst>
                  <a:ext uri="{FF2B5EF4-FFF2-40B4-BE49-F238E27FC236}">
                    <a16:creationId xmlns:a16="http://schemas.microsoft.com/office/drawing/2014/main" id="{9AC9E234-4400-46EB-92D7-9B53A68B9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78">
                <a:extLst>
                  <a:ext uri="{FF2B5EF4-FFF2-40B4-BE49-F238E27FC236}">
                    <a16:creationId xmlns:a16="http://schemas.microsoft.com/office/drawing/2014/main" id="{A0C06F74-3085-4BB3-9758-D97415975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84">
                <a:extLst>
                  <a:ext uri="{FF2B5EF4-FFF2-40B4-BE49-F238E27FC236}">
                    <a16:creationId xmlns:a16="http://schemas.microsoft.com/office/drawing/2014/main" id="{9EA54D9F-32B0-4B48-B93A-B5A9E3DC6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87">
                <a:extLst>
                  <a:ext uri="{FF2B5EF4-FFF2-40B4-BE49-F238E27FC236}">
                    <a16:creationId xmlns:a16="http://schemas.microsoft.com/office/drawing/2014/main" id="{3858A715-B583-4779-A1D2-86822F2CB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60">
                <a:extLst>
                  <a:ext uri="{FF2B5EF4-FFF2-40B4-BE49-F238E27FC236}">
                    <a16:creationId xmlns:a16="http://schemas.microsoft.com/office/drawing/2014/main" id="{ECAE61B9-0396-4F89-85E9-EB174D639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59">
                <a:extLst>
                  <a:ext uri="{FF2B5EF4-FFF2-40B4-BE49-F238E27FC236}">
                    <a16:creationId xmlns:a16="http://schemas.microsoft.com/office/drawing/2014/main" id="{46E4F030-726A-40ED-810F-C9F237918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62">
                <a:extLst>
                  <a:ext uri="{FF2B5EF4-FFF2-40B4-BE49-F238E27FC236}">
                    <a16:creationId xmlns:a16="http://schemas.microsoft.com/office/drawing/2014/main" id="{B3148C64-AE70-4F9D-B6CE-5C92B9922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65">
                <a:extLst>
                  <a:ext uri="{FF2B5EF4-FFF2-40B4-BE49-F238E27FC236}">
                    <a16:creationId xmlns:a16="http://schemas.microsoft.com/office/drawing/2014/main" id="{78C97992-BC56-40D7-A639-3D314871C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8" name="Freeform 79">
                <a:extLst>
                  <a:ext uri="{FF2B5EF4-FFF2-40B4-BE49-F238E27FC236}">
                    <a16:creationId xmlns:a16="http://schemas.microsoft.com/office/drawing/2014/main" id="{469CAD99-0EFE-4B8E-922B-0C2BCFFD5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9" name="Freeform 82">
                <a:extLst>
                  <a:ext uri="{FF2B5EF4-FFF2-40B4-BE49-F238E27FC236}">
                    <a16:creationId xmlns:a16="http://schemas.microsoft.com/office/drawing/2014/main" id="{1D00B441-E5A3-4411-9B05-8E09BFF62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85">
                <a:extLst>
                  <a:ext uri="{FF2B5EF4-FFF2-40B4-BE49-F238E27FC236}">
                    <a16:creationId xmlns:a16="http://schemas.microsoft.com/office/drawing/2014/main" id="{3FFE4E0B-A703-4655-B55F-44B3A3902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88">
                <a:extLst>
                  <a:ext uri="{FF2B5EF4-FFF2-40B4-BE49-F238E27FC236}">
                    <a16:creationId xmlns:a16="http://schemas.microsoft.com/office/drawing/2014/main" id="{F19632C2-B953-4CD1-9EAA-5C1FEA3EF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82" name="Group 81">
                <a:extLst>
                  <a:ext uri="{FF2B5EF4-FFF2-40B4-BE49-F238E27FC236}">
                    <a16:creationId xmlns:a16="http://schemas.microsoft.com/office/drawing/2014/main" id="{DBDC3951-9E4C-4062-9B43-3038D9058A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83" name="Line 63">
                  <a:extLst>
                    <a:ext uri="{FF2B5EF4-FFF2-40B4-BE49-F238E27FC236}">
                      <a16:creationId xmlns:a16="http://schemas.microsoft.com/office/drawing/2014/main" id="{2764EF0E-A104-46C9-B242-778009E49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66">
                  <a:extLst>
                    <a:ext uri="{FF2B5EF4-FFF2-40B4-BE49-F238E27FC236}">
                      <a16:creationId xmlns:a16="http://schemas.microsoft.com/office/drawing/2014/main" id="{D0A8B652-41E0-456C-9C9F-1F0EC0089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67">
                  <a:extLst>
                    <a:ext uri="{FF2B5EF4-FFF2-40B4-BE49-F238E27FC236}">
                      <a16:creationId xmlns:a16="http://schemas.microsoft.com/office/drawing/2014/main" id="{802E547A-C876-460C-B6A4-BCE8D39DA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6" name="Line 80">
                  <a:extLst>
                    <a:ext uri="{FF2B5EF4-FFF2-40B4-BE49-F238E27FC236}">
                      <a16:creationId xmlns:a16="http://schemas.microsoft.com/office/drawing/2014/main" id="{00363E6C-7B8D-4E1D-A93E-E73306E13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7" name="Line 83">
                  <a:extLst>
                    <a:ext uri="{FF2B5EF4-FFF2-40B4-BE49-F238E27FC236}">
                      <a16:creationId xmlns:a16="http://schemas.microsoft.com/office/drawing/2014/main" id="{206E174F-B8D0-4FFD-A1B5-56BFC5CCE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8" name="Line 86">
                  <a:extLst>
                    <a:ext uri="{FF2B5EF4-FFF2-40B4-BE49-F238E27FC236}">
                      <a16:creationId xmlns:a16="http://schemas.microsoft.com/office/drawing/2014/main" id="{3A10191E-76B5-4841-B32D-0DF6EAB63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9" name="Line 89">
                  <a:extLst>
                    <a:ext uri="{FF2B5EF4-FFF2-40B4-BE49-F238E27FC236}">
                      <a16:creationId xmlns:a16="http://schemas.microsoft.com/office/drawing/2014/main" id="{CF67EF0B-5FE7-4D99-8B38-95B1706F0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0B39CF0F-2997-4D96-8F17-211C97D87D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60" name="Group 59">
                <a:extLst>
                  <a:ext uri="{FF2B5EF4-FFF2-40B4-BE49-F238E27FC236}">
                    <a16:creationId xmlns:a16="http://schemas.microsoft.com/office/drawing/2014/main" id="{6408937D-7FFE-4D6C-AF79-1F60035CC7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4" name="Straight Connector 63">
                  <a:extLst>
                    <a:ext uri="{FF2B5EF4-FFF2-40B4-BE49-F238E27FC236}">
                      <a16:creationId xmlns:a16="http://schemas.microsoft.com/office/drawing/2014/main" id="{749AA60A-BD5D-4647-AE8A-DF411C654B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F335D2B-768D-4700-A35C-F54A7BD35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6" name="Rectangle 30">
                  <a:extLst>
                    <a:ext uri="{FF2B5EF4-FFF2-40B4-BE49-F238E27FC236}">
                      <a16:creationId xmlns:a16="http://schemas.microsoft.com/office/drawing/2014/main" id="{B6F1EDEE-EDB1-4759-9339-8F60B631A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30">
                  <a:extLst>
                    <a:ext uri="{FF2B5EF4-FFF2-40B4-BE49-F238E27FC236}">
                      <a16:creationId xmlns:a16="http://schemas.microsoft.com/office/drawing/2014/main" id="{305D4D3B-BD5E-44BE-BE6A-4C9184593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a:extLst>
                  <a:ext uri="{FF2B5EF4-FFF2-40B4-BE49-F238E27FC236}">
                    <a16:creationId xmlns:a16="http://schemas.microsoft.com/office/drawing/2014/main" id="{30748E9E-1F8D-4FB9-89D6-F5B35B5049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62" name="Freeform: Shape 61">
                  <a:extLst>
                    <a:ext uri="{FF2B5EF4-FFF2-40B4-BE49-F238E27FC236}">
                      <a16:creationId xmlns:a16="http://schemas.microsoft.com/office/drawing/2014/main" id="{B56CFFBA-D942-451F-B4E0-133DEA26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 name="Freeform: Shape 62">
                  <a:extLst>
                    <a:ext uri="{FF2B5EF4-FFF2-40B4-BE49-F238E27FC236}">
                      <a16:creationId xmlns:a16="http://schemas.microsoft.com/office/drawing/2014/main" id="{1B25F38B-03B2-435D-82ED-142D2AB4D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E1A0A593-F414-4B02-A355-AC7A50A7E0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52" name="Group 51">
                <a:extLst>
                  <a:ext uri="{FF2B5EF4-FFF2-40B4-BE49-F238E27FC236}">
                    <a16:creationId xmlns:a16="http://schemas.microsoft.com/office/drawing/2014/main" id="{1BA06E81-194E-43F2-B418-BF8101EAAE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57" name="Freeform 68">
                  <a:extLst>
                    <a:ext uri="{FF2B5EF4-FFF2-40B4-BE49-F238E27FC236}">
                      <a16:creationId xmlns:a16="http://schemas.microsoft.com/office/drawing/2014/main" id="{ABE6BF78-8FF2-4595-9072-48ACEBE20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Freeform 69">
                  <a:extLst>
                    <a:ext uri="{FF2B5EF4-FFF2-40B4-BE49-F238E27FC236}">
                      <a16:creationId xmlns:a16="http://schemas.microsoft.com/office/drawing/2014/main" id="{E182745B-1C12-49AC-97AD-501D806E9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9" name="Line 70">
                  <a:extLst>
                    <a:ext uri="{FF2B5EF4-FFF2-40B4-BE49-F238E27FC236}">
                      <a16:creationId xmlns:a16="http://schemas.microsoft.com/office/drawing/2014/main" id="{56B38515-A1C4-46D9-AEC6-E55E1CB73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3" name="Group 52">
                <a:extLst>
                  <a:ext uri="{FF2B5EF4-FFF2-40B4-BE49-F238E27FC236}">
                    <a16:creationId xmlns:a16="http://schemas.microsoft.com/office/drawing/2014/main" id="{C9A4424F-2DA0-4E5A-9291-0A5FCE557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54" name="Freeform 68">
                  <a:extLst>
                    <a:ext uri="{FF2B5EF4-FFF2-40B4-BE49-F238E27FC236}">
                      <a16:creationId xmlns:a16="http://schemas.microsoft.com/office/drawing/2014/main" id="{8609BA22-8E70-41AA-BACA-C9F8A789B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C2F49FC5-EFC3-4A02-9782-EC06564A9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6" name="Line 70">
                  <a:extLst>
                    <a:ext uri="{FF2B5EF4-FFF2-40B4-BE49-F238E27FC236}">
                      <a16:creationId xmlns:a16="http://schemas.microsoft.com/office/drawing/2014/main" id="{782187F0-090B-4C65-B604-5DD33B4FF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8260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221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7C0FA93-7C0D-4CC0-BB42-DF569688ED8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989400" y="563402"/>
            <a:ext cx="4075200" cy="2058573"/>
          </a:xfrm>
        </p:spPr>
        <p:txBody>
          <a:bodyPr>
            <a:noAutofit/>
          </a:bodyPr>
          <a:lstStyle>
            <a:lvl1pPr algn="ctr">
              <a:defRPr sz="3200"/>
            </a:lvl1pPr>
          </a:lstStyle>
          <a:p>
            <a:r>
              <a:rPr lang="en-US"/>
              <a:t>Click to edit Master title style</a:t>
            </a:r>
            <a:endParaRPr lang="en-US" dirty="0"/>
          </a:p>
        </p:txBody>
      </p:sp>
      <p:sp>
        <p:nvSpPr>
          <p:cNvPr id="20" name="Subtitle 7">
            <a:extLst>
              <a:ext uri="{FF2B5EF4-FFF2-40B4-BE49-F238E27FC236}">
                <a16:creationId xmlns:a16="http://schemas.microsoft.com/office/drawing/2014/main" id="{C2777538-58E6-494C-A27B-B70346B0F395}"/>
              </a:ext>
            </a:extLst>
          </p:cNvPr>
          <p:cNvSpPr>
            <a:spLocks noGrp="1"/>
          </p:cNvSpPr>
          <p:nvPr>
            <p:ph type="subTitle" idx="1"/>
          </p:nvPr>
        </p:nvSpPr>
        <p:spPr>
          <a:xfrm>
            <a:off x="990000" y="4248000"/>
            <a:ext cx="4075200" cy="1520975"/>
          </a:xfrm>
        </p:spPr>
        <p:txBody>
          <a:bodyPr>
            <a:normAutofit/>
          </a:bodyPr>
          <a:lstStyle>
            <a:lvl1pPr marL="0" indent="0" algn="ctr">
              <a:buNone/>
              <a:defRPr/>
            </a:lvl1pPr>
          </a:lstStyle>
          <a:p>
            <a:r>
              <a:rPr lang="en-US"/>
              <a:t>Click to edit Master subtitle style</a:t>
            </a:r>
            <a:endParaRPr lang="en-US" dirty="0"/>
          </a:p>
        </p:txBody>
      </p:sp>
      <p:sp>
        <p:nvSpPr>
          <p:cNvPr id="24" name="Picture Placeholder 23">
            <a:extLst>
              <a:ext uri="{FF2B5EF4-FFF2-40B4-BE49-F238E27FC236}">
                <a16:creationId xmlns:a16="http://schemas.microsoft.com/office/drawing/2014/main" id="{C9D32952-2D0C-4A3E-9354-E014C717894E}"/>
              </a:ext>
            </a:extLst>
          </p:cNvPr>
          <p:cNvSpPr>
            <a:spLocks noGrp="1"/>
          </p:cNvSpPr>
          <p:nvPr>
            <p:ph type="pic" sz="quarter" idx="13"/>
          </p:nvPr>
        </p:nvSpPr>
        <p:spPr>
          <a:xfrm>
            <a:off x="6654800" y="563563"/>
            <a:ext cx="4995863" cy="2706687"/>
          </a:xfrm>
        </p:spPr>
        <p:txBody>
          <a:bodyPr/>
          <a:lstStyle/>
          <a:p>
            <a:r>
              <a:rPr lang="en-US"/>
              <a:t>Click icon to add picture</a:t>
            </a:r>
            <a:endParaRPr lang="en-US" dirty="0"/>
          </a:p>
        </p:txBody>
      </p:sp>
      <p:sp>
        <p:nvSpPr>
          <p:cNvPr id="26" name="Picture Placeholder 25">
            <a:extLst>
              <a:ext uri="{FF2B5EF4-FFF2-40B4-BE49-F238E27FC236}">
                <a16:creationId xmlns:a16="http://schemas.microsoft.com/office/drawing/2014/main" id="{92FA415D-7F98-4C81-A18F-A114BF021CC5}"/>
              </a:ext>
            </a:extLst>
          </p:cNvPr>
          <p:cNvSpPr>
            <a:spLocks noGrp="1"/>
          </p:cNvSpPr>
          <p:nvPr>
            <p:ph type="pic" sz="quarter" idx="14"/>
          </p:nvPr>
        </p:nvSpPr>
        <p:spPr>
          <a:xfrm>
            <a:off x="6654800" y="3587750"/>
            <a:ext cx="4995863" cy="2698750"/>
          </a:xfrm>
        </p:spPr>
        <p:txBody>
          <a:bodyPr/>
          <a:lstStyle/>
          <a:p>
            <a:r>
              <a:rPr lang="en-US"/>
              <a:t>Click icon to add picture</a:t>
            </a:r>
            <a:endParaRPr lang="en-US" dirty="0"/>
          </a:p>
        </p:txBody>
      </p:sp>
      <p:grpSp>
        <p:nvGrpSpPr>
          <p:cNvPr id="6" name="Group 5">
            <a:extLst>
              <a:ext uri="{FF2B5EF4-FFF2-40B4-BE49-F238E27FC236}">
                <a16:creationId xmlns:a16="http://schemas.microsoft.com/office/drawing/2014/main" id="{36D3DA45-FD99-405B-8BF9-260DD97C0D4F}"/>
              </a:ext>
              <a:ext uri="{C183D7F6-B498-43B3-948B-1728B52AA6E4}">
                <adec:decorative xmlns:adec="http://schemas.microsoft.com/office/drawing/2017/decorative" val="1"/>
              </a:ext>
            </a:extLst>
          </p:cNvPr>
          <p:cNvGrpSpPr/>
          <p:nvPr userDrawn="1">
            <p:extLst>
              <p:ext uri="{386F3935-93C4-4BCD-93E2-E3B085C9AB24}">
                <p16:designElem xmlns:p16="http://schemas.microsoft.com/office/powerpoint/2015/main" val="1"/>
              </p:ext>
            </p:extLst>
          </p:nvPr>
        </p:nvGrpSpPr>
        <p:grpSpPr>
          <a:xfrm>
            <a:off x="1919525" y="2840038"/>
            <a:ext cx="2216150" cy="1177924"/>
            <a:chOff x="4987925" y="2840038"/>
            <a:chExt cx="2216150" cy="1177924"/>
          </a:xfrm>
        </p:grpSpPr>
        <p:sp>
          <p:nvSpPr>
            <p:cNvPr id="7" name="Rectangle 6">
              <a:extLst>
                <a:ext uri="{FF2B5EF4-FFF2-40B4-BE49-F238E27FC236}">
                  <a16:creationId xmlns:a16="http://schemas.microsoft.com/office/drawing/2014/main" id="{C5C2A03C-F372-4C6D-929D-FD97AD439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E8FEDBB3-0BD6-41BC-BB57-9FEC2E96C0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9" name="Group 8">
                <a:extLst>
                  <a:ext uri="{FF2B5EF4-FFF2-40B4-BE49-F238E27FC236}">
                    <a16:creationId xmlns:a16="http://schemas.microsoft.com/office/drawing/2014/main" id="{7D12B81D-3F14-4DA1-BECA-669824832A0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14" name="Freeform 68">
                  <a:extLst>
                    <a:ext uri="{FF2B5EF4-FFF2-40B4-BE49-F238E27FC236}">
                      <a16:creationId xmlns:a16="http://schemas.microsoft.com/office/drawing/2014/main" id="{EA11E57D-88DD-4899-907A-2A5772002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69">
                  <a:extLst>
                    <a:ext uri="{FF2B5EF4-FFF2-40B4-BE49-F238E27FC236}">
                      <a16:creationId xmlns:a16="http://schemas.microsoft.com/office/drawing/2014/main" id="{7A5AEE18-30A4-4777-975F-02D107A171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Line 70">
                  <a:extLst>
                    <a:ext uri="{FF2B5EF4-FFF2-40B4-BE49-F238E27FC236}">
                      <a16:creationId xmlns:a16="http://schemas.microsoft.com/office/drawing/2014/main" id="{39EA21FB-AE36-478E-9770-CB842814390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 name="Group 9">
                <a:extLst>
                  <a:ext uri="{FF2B5EF4-FFF2-40B4-BE49-F238E27FC236}">
                    <a16:creationId xmlns:a16="http://schemas.microsoft.com/office/drawing/2014/main" id="{BC45D5C4-2D3A-4F84-BED1-D9B75234B07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11" name="Freeform 68">
                  <a:extLst>
                    <a:ext uri="{FF2B5EF4-FFF2-40B4-BE49-F238E27FC236}">
                      <a16:creationId xmlns:a16="http://schemas.microsoft.com/office/drawing/2014/main" id="{259762E8-7432-4501-9FE5-92B04D37C7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69">
                  <a:extLst>
                    <a:ext uri="{FF2B5EF4-FFF2-40B4-BE49-F238E27FC236}">
                      <a16:creationId xmlns:a16="http://schemas.microsoft.com/office/drawing/2014/main" id="{FF91FD3E-0148-4B50-8906-7D9CD382A3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Line 70">
                  <a:extLst>
                    <a:ext uri="{FF2B5EF4-FFF2-40B4-BE49-F238E27FC236}">
                      <a16:creationId xmlns:a16="http://schemas.microsoft.com/office/drawing/2014/main" id="{506FA1AD-488A-4FD4-A79F-4343698EA734}"/>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259035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lvl1pPr>
              <a:defRPr/>
            </a:lvl1pPr>
          </a:lstStyle>
          <a:p>
            <a:r>
              <a:rPr lang="en-US" dirty="0"/>
              <a:t>20XX</a:t>
            </a:r>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3987440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a:xfrm>
            <a:off x="838200" y="1839595"/>
            <a:ext cx="10515600" cy="4154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lvl1pPr>
              <a:defRPr/>
            </a:lvl1pPr>
          </a:lstStyle>
          <a:p>
            <a:r>
              <a:rPr lang="en-US" dirty="0"/>
              <a:t>20XX</a:t>
            </a:r>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1781012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7324726" y="4217899"/>
            <a:ext cx="4079874" cy="1132373"/>
          </a:xfrm>
        </p:spPr>
        <p:txBody>
          <a:bodyPr anchor="t">
            <a:noAutofit/>
          </a:bodyPr>
          <a:lstStyle>
            <a:lvl1pPr algn="ctr">
              <a:defRPr sz="3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7324726" y="1541995"/>
            <a:ext cx="4079874" cy="2457819"/>
          </a:xfrm>
        </p:spPr>
        <p:txBody>
          <a:bodyPr anchor="b">
            <a:normAutofit/>
          </a:bodyPr>
          <a:lstStyle>
            <a:lvl1pPr marL="0" indent="0" algn="ctr">
              <a:lnSpc>
                <a:spcPct val="125000"/>
              </a:lnSpc>
              <a:buNone/>
              <a:defRPr sz="32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3" name="Picture Placeholder 42">
            <a:extLst>
              <a:ext uri="{FF2B5EF4-FFF2-40B4-BE49-F238E27FC236}">
                <a16:creationId xmlns:a16="http://schemas.microsoft.com/office/drawing/2014/main" id="{E0B6C055-B48A-412B-88B0-737289AC0BDB}"/>
              </a:ext>
            </a:extLst>
          </p:cNvPr>
          <p:cNvSpPr>
            <a:spLocks noGrp="1"/>
          </p:cNvSpPr>
          <p:nvPr>
            <p:ph type="pic" sz="quarter" idx="10"/>
          </p:nvPr>
        </p:nvSpPr>
        <p:spPr>
          <a:xfrm>
            <a:off x="539750" y="536575"/>
            <a:ext cx="2366963" cy="2760663"/>
          </a:xfrm>
        </p:spPr>
        <p:txBody>
          <a:bodyPr/>
          <a:lstStyle/>
          <a:p>
            <a:r>
              <a:rPr lang="en-US"/>
              <a:t>Click icon to add picture</a:t>
            </a:r>
            <a:endParaRPr lang="en-US" dirty="0"/>
          </a:p>
        </p:txBody>
      </p:sp>
      <p:sp>
        <p:nvSpPr>
          <p:cNvPr id="44" name="Picture Placeholder 42">
            <a:extLst>
              <a:ext uri="{FF2B5EF4-FFF2-40B4-BE49-F238E27FC236}">
                <a16:creationId xmlns:a16="http://schemas.microsoft.com/office/drawing/2014/main" id="{AE13F241-D0A7-491D-81D3-CB6450291490}"/>
              </a:ext>
            </a:extLst>
          </p:cNvPr>
          <p:cNvSpPr>
            <a:spLocks noGrp="1"/>
          </p:cNvSpPr>
          <p:nvPr>
            <p:ph type="pic" sz="quarter" idx="11"/>
          </p:nvPr>
        </p:nvSpPr>
        <p:spPr>
          <a:xfrm>
            <a:off x="3174887" y="543842"/>
            <a:ext cx="2366963" cy="2760663"/>
          </a:xfrm>
        </p:spPr>
        <p:txBody>
          <a:bodyPr/>
          <a:lstStyle/>
          <a:p>
            <a:r>
              <a:rPr lang="en-US"/>
              <a:t>Click icon to add picture</a:t>
            </a:r>
            <a:endParaRPr lang="en-US" dirty="0"/>
          </a:p>
        </p:txBody>
      </p:sp>
      <p:sp>
        <p:nvSpPr>
          <p:cNvPr id="46" name="Picture Placeholder 42">
            <a:extLst>
              <a:ext uri="{FF2B5EF4-FFF2-40B4-BE49-F238E27FC236}">
                <a16:creationId xmlns:a16="http://schemas.microsoft.com/office/drawing/2014/main" id="{DC189B8E-5A5B-400F-8F5F-63F61759E081}"/>
              </a:ext>
            </a:extLst>
          </p:cNvPr>
          <p:cNvSpPr>
            <a:spLocks noGrp="1"/>
          </p:cNvSpPr>
          <p:nvPr>
            <p:ph type="pic" sz="quarter" idx="12"/>
          </p:nvPr>
        </p:nvSpPr>
        <p:spPr>
          <a:xfrm>
            <a:off x="539642" y="3563566"/>
            <a:ext cx="2366963" cy="2760663"/>
          </a:xfrm>
        </p:spPr>
        <p:txBody>
          <a:bodyPr/>
          <a:lstStyle/>
          <a:p>
            <a:r>
              <a:rPr lang="en-US"/>
              <a:t>Click icon to add picture</a:t>
            </a:r>
            <a:endParaRPr lang="en-US" dirty="0"/>
          </a:p>
        </p:txBody>
      </p:sp>
      <p:sp>
        <p:nvSpPr>
          <p:cNvPr id="47" name="Picture Placeholder 42">
            <a:extLst>
              <a:ext uri="{FF2B5EF4-FFF2-40B4-BE49-F238E27FC236}">
                <a16:creationId xmlns:a16="http://schemas.microsoft.com/office/drawing/2014/main" id="{07055732-D9B3-42AF-9ADA-0D1F8DC2D5FB}"/>
              </a:ext>
            </a:extLst>
          </p:cNvPr>
          <p:cNvSpPr>
            <a:spLocks noGrp="1"/>
          </p:cNvSpPr>
          <p:nvPr>
            <p:ph type="pic" sz="quarter" idx="13"/>
          </p:nvPr>
        </p:nvSpPr>
        <p:spPr>
          <a:xfrm>
            <a:off x="3174779" y="3570833"/>
            <a:ext cx="2366963" cy="2760663"/>
          </a:xfrm>
        </p:spPr>
        <p:txBody>
          <a:bodyPr/>
          <a:lstStyle/>
          <a:p>
            <a:r>
              <a:rPr lang="en-US"/>
              <a:t>Click icon to add picture</a:t>
            </a:r>
            <a:endParaRPr lang="en-US" dirty="0"/>
          </a:p>
        </p:txBody>
      </p:sp>
      <p:sp>
        <p:nvSpPr>
          <p:cNvPr id="28" name="Date Placeholder 47">
            <a:extLst>
              <a:ext uri="{FF2B5EF4-FFF2-40B4-BE49-F238E27FC236}">
                <a16:creationId xmlns:a16="http://schemas.microsoft.com/office/drawing/2014/main" id="{5B51C357-082C-45A5-80C8-69FD4B94D329}"/>
              </a:ext>
            </a:extLst>
          </p:cNvPr>
          <p:cNvSpPr txBox="1">
            <a:spLocks/>
          </p:cNvSpPr>
          <p:nvPr userDrawn="1"/>
        </p:nvSpPr>
        <p:spPr>
          <a:xfrm>
            <a:off x="450000" y="6357168"/>
            <a:ext cx="1760150" cy="46166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20XX</a:t>
            </a:r>
          </a:p>
        </p:txBody>
      </p:sp>
      <p:cxnSp>
        <p:nvCxnSpPr>
          <p:cNvPr id="18" name="Straight Connector 17">
            <a:extLst>
              <a:ext uri="{FF2B5EF4-FFF2-40B4-BE49-F238E27FC236}">
                <a16:creationId xmlns:a16="http://schemas.microsoft.com/office/drawing/2014/main" id="{D7ED9792-4CB9-419E-9961-050A9E00E2FA}"/>
              </a:ext>
              <a:ext uri="{C183D7F6-B498-43B3-948B-1728B52AA6E4}">
                <adec:decorative xmlns:adec="http://schemas.microsoft.com/office/drawing/2017/decorative" val="1"/>
              </a:ext>
            </a:extLst>
          </p:cNvPr>
          <p:cNvCxnSpPr>
            <a:cxnSpLocks/>
          </p:cNvCxnSpPr>
          <p:nvPr userDrawn="1"/>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1EC9E08-1228-4409-88CC-9D1927E83943}"/>
              </a:ext>
              <a:ext uri="{C183D7F6-B498-43B3-948B-1728B52AA6E4}">
                <adec:decorative xmlns:adec="http://schemas.microsoft.com/office/drawing/2017/decorative" val="1"/>
              </a:ext>
            </a:extLst>
          </p:cNvPr>
          <p:cNvGrpSpPr/>
          <p:nvPr userDrawn="1"/>
        </p:nvGrpSpPr>
        <p:grpSpPr>
          <a:xfrm rot="8100000" flipH="1">
            <a:off x="6674373" y="402322"/>
            <a:ext cx="641184" cy="1069728"/>
            <a:chOff x="6484111" y="2967038"/>
            <a:chExt cx="641184" cy="1069728"/>
          </a:xfrm>
        </p:grpSpPr>
        <p:grpSp>
          <p:nvGrpSpPr>
            <p:cNvPr id="20" name="Group 19">
              <a:extLst>
                <a:ext uri="{FF2B5EF4-FFF2-40B4-BE49-F238E27FC236}">
                  <a16:creationId xmlns:a16="http://schemas.microsoft.com/office/drawing/2014/main" id="{0A892AB7-AE89-4F73-AE0D-3503473E251A}"/>
                </a:ext>
              </a:extLst>
            </p:cNvPr>
            <p:cNvGrpSpPr/>
            <p:nvPr/>
          </p:nvGrpSpPr>
          <p:grpSpPr>
            <a:xfrm>
              <a:off x="6808136" y="2967038"/>
              <a:ext cx="317159" cy="932400"/>
              <a:chOff x="6808136" y="2967038"/>
              <a:chExt cx="317159" cy="932400"/>
            </a:xfrm>
          </p:grpSpPr>
          <p:sp>
            <p:nvSpPr>
              <p:cNvPr id="25" name="Freeform 68">
                <a:extLst>
                  <a:ext uri="{FF2B5EF4-FFF2-40B4-BE49-F238E27FC236}">
                    <a16:creationId xmlns:a16="http://schemas.microsoft.com/office/drawing/2014/main" id="{734AFAA3-AA68-425A-834B-00F9D3690BA0}"/>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69">
                <a:extLst>
                  <a:ext uri="{FF2B5EF4-FFF2-40B4-BE49-F238E27FC236}">
                    <a16:creationId xmlns:a16="http://schemas.microsoft.com/office/drawing/2014/main" id="{36ED0F24-8619-4AED-A07A-D075DF2AF24B}"/>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Line 70">
                <a:extLst>
                  <a:ext uri="{FF2B5EF4-FFF2-40B4-BE49-F238E27FC236}">
                    <a16:creationId xmlns:a16="http://schemas.microsoft.com/office/drawing/2014/main" id="{21E04150-0D06-4DFB-A73B-66DED0A5CFC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1" name="Group 20">
              <a:extLst>
                <a:ext uri="{FF2B5EF4-FFF2-40B4-BE49-F238E27FC236}">
                  <a16:creationId xmlns:a16="http://schemas.microsoft.com/office/drawing/2014/main" id="{EA3C053E-6843-4D44-A64D-A37FD38410B0}"/>
                </a:ext>
              </a:extLst>
            </p:cNvPr>
            <p:cNvGrpSpPr/>
            <p:nvPr/>
          </p:nvGrpSpPr>
          <p:grpSpPr>
            <a:xfrm rot="18900000" flipH="1">
              <a:off x="6484111" y="3104366"/>
              <a:ext cx="317159" cy="932400"/>
              <a:chOff x="6808136" y="2967038"/>
              <a:chExt cx="317159" cy="932400"/>
            </a:xfrm>
          </p:grpSpPr>
          <p:sp>
            <p:nvSpPr>
              <p:cNvPr id="22" name="Freeform 68">
                <a:extLst>
                  <a:ext uri="{FF2B5EF4-FFF2-40B4-BE49-F238E27FC236}">
                    <a16:creationId xmlns:a16="http://schemas.microsoft.com/office/drawing/2014/main" id="{A84DD506-3B91-4CE4-AE62-8E2FCA17D931}"/>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69">
                <a:extLst>
                  <a:ext uri="{FF2B5EF4-FFF2-40B4-BE49-F238E27FC236}">
                    <a16:creationId xmlns:a16="http://schemas.microsoft.com/office/drawing/2014/main" id="{18C6659C-7CBF-419E-B2AB-53A6FBB4FFEA}"/>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Line 70">
                <a:extLst>
                  <a:ext uri="{FF2B5EF4-FFF2-40B4-BE49-F238E27FC236}">
                    <a16:creationId xmlns:a16="http://schemas.microsoft.com/office/drawing/2014/main" id="{C7B1B371-3EFF-4F0E-8B44-1A397B69DDF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29" name="Footer Placeholder 48">
            <a:extLst>
              <a:ext uri="{FF2B5EF4-FFF2-40B4-BE49-F238E27FC236}">
                <a16:creationId xmlns:a16="http://schemas.microsoft.com/office/drawing/2014/main" id="{B217CCF8-D1B0-4B96-AF9D-78BFAEE6D77D}"/>
              </a:ext>
            </a:extLst>
          </p:cNvPr>
          <p:cNvSpPr txBox="1">
            <a:spLocks/>
          </p:cNvSpPr>
          <p:nvPr userDrawn="1"/>
        </p:nvSpPr>
        <p:spPr>
          <a:xfrm>
            <a:off x="2754312" y="6357600"/>
            <a:ext cx="6683376" cy="460800"/>
          </a:xfrm>
          <a:prstGeom prst="rect">
            <a:avLst/>
          </a:prstGeom>
        </p:spPr>
        <p:txBody>
          <a:bodyPr vert="horz" lIns="91440" tIns="45720" rIns="91440" bIns="45720" rtlCol="0" anchor="ctr"/>
          <a:lstStyle>
            <a:defPPr>
              <a:defRPr lang="en-US"/>
            </a:defPPr>
            <a:lvl1pPr marL="0" algn="ctr" defTabSz="914400" rtl="0" eaLnBrk="1" latinLnBrk="0" hangingPunct="1">
              <a:defRPr sz="1000" kern="1200" cap="all" spc="3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Sample Footer Text</a:t>
            </a:r>
          </a:p>
        </p:txBody>
      </p:sp>
      <p:grpSp>
        <p:nvGrpSpPr>
          <p:cNvPr id="30" name="Group 29">
            <a:extLst>
              <a:ext uri="{FF2B5EF4-FFF2-40B4-BE49-F238E27FC236}">
                <a16:creationId xmlns:a16="http://schemas.microsoft.com/office/drawing/2014/main" id="{615108B9-F897-467F-809F-6A4A2AE7EA20}"/>
              </a:ext>
              <a:ext uri="{C183D7F6-B498-43B3-948B-1728B52AA6E4}">
                <adec:decorative xmlns:adec="http://schemas.microsoft.com/office/drawing/2017/decorative" val="1"/>
              </a:ext>
            </a:extLst>
          </p:cNvPr>
          <p:cNvGrpSpPr/>
          <p:nvPr userDrawn="1"/>
        </p:nvGrpSpPr>
        <p:grpSpPr>
          <a:xfrm rot="18900000" flipH="1">
            <a:off x="11020475" y="5368081"/>
            <a:ext cx="641184" cy="1069728"/>
            <a:chOff x="6484111" y="2967038"/>
            <a:chExt cx="641184" cy="1069728"/>
          </a:xfrm>
        </p:grpSpPr>
        <p:grpSp>
          <p:nvGrpSpPr>
            <p:cNvPr id="31" name="Group 30">
              <a:extLst>
                <a:ext uri="{FF2B5EF4-FFF2-40B4-BE49-F238E27FC236}">
                  <a16:creationId xmlns:a16="http://schemas.microsoft.com/office/drawing/2014/main" id="{86413051-FD79-4060-A702-60F38BF4A35C}"/>
                </a:ext>
              </a:extLst>
            </p:cNvPr>
            <p:cNvGrpSpPr/>
            <p:nvPr/>
          </p:nvGrpSpPr>
          <p:grpSpPr>
            <a:xfrm>
              <a:off x="6808136" y="2967038"/>
              <a:ext cx="317159" cy="932400"/>
              <a:chOff x="6808136" y="2967038"/>
              <a:chExt cx="317159" cy="932400"/>
            </a:xfrm>
          </p:grpSpPr>
          <p:sp>
            <p:nvSpPr>
              <p:cNvPr id="36" name="Freeform 68">
                <a:extLst>
                  <a:ext uri="{FF2B5EF4-FFF2-40B4-BE49-F238E27FC236}">
                    <a16:creationId xmlns:a16="http://schemas.microsoft.com/office/drawing/2014/main" id="{B764F2D9-1B19-42EA-9AF0-6050DDABAA0D}"/>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69">
                <a:extLst>
                  <a:ext uri="{FF2B5EF4-FFF2-40B4-BE49-F238E27FC236}">
                    <a16:creationId xmlns:a16="http://schemas.microsoft.com/office/drawing/2014/main" id="{557F4B3F-3926-4C1D-ABBF-B2380987179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Line 70">
                <a:extLst>
                  <a:ext uri="{FF2B5EF4-FFF2-40B4-BE49-F238E27FC236}">
                    <a16:creationId xmlns:a16="http://schemas.microsoft.com/office/drawing/2014/main" id="{81E74331-4EEB-49F8-912F-1DF74636E772}"/>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2" name="Group 31">
              <a:extLst>
                <a:ext uri="{FF2B5EF4-FFF2-40B4-BE49-F238E27FC236}">
                  <a16:creationId xmlns:a16="http://schemas.microsoft.com/office/drawing/2014/main" id="{E88BEEF7-57D3-43D4-9EBA-6948ED40B433}"/>
                </a:ext>
              </a:extLst>
            </p:cNvPr>
            <p:cNvGrpSpPr/>
            <p:nvPr/>
          </p:nvGrpSpPr>
          <p:grpSpPr>
            <a:xfrm rot="18900000" flipH="1">
              <a:off x="6484111" y="3104366"/>
              <a:ext cx="317159" cy="932400"/>
              <a:chOff x="6808136" y="2967038"/>
              <a:chExt cx="317159" cy="932400"/>
            </a:xfrm>
          </p:grpSpPr>
          <p:sp>
            <p:nvSpPr>
              <p:cNvPr id="33" name="Freeform 68">
                <a:extLst>
                  <a:ext uri="{FF2B5EF4-FFF2-40B4-BE49-F238E27FC236}">
                    <a16:creationId xmlns:a16="http://schemas.microsoft.com/office/drawing/2014/main" id="{0CD7B047-B489-4D5B-9C32-1BA667136A12}"/>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9">
                <a:extLst>
                  <a:ext uri="{FF2B5EF4-FFF2-40B4-BE49-F238E27FC236}">
                    <a16:creationId xmlns:a16="http://schemas.microsoft.com/office/drawing/2014/main" id="{2B703141-C1B3-4AFF-991F-D77B298AE8B4}"/>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Line 70">
                <a:extLst>
                  <a:ext uri="{FF2B5EF4-FFF2-40B4-BE49-F238E27FC236}">
                    <a16:creationId xmlns:a16="http://schemas.microsoft.com/office/drawing/2014/main" id="{FEEBB32D-FA5C-432C-B55F-1F74A4D13F17}"/>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39" name="Slide Number Placeholder 49">
            <a:extLst>
              <a:ext uri="{FF2B5EF4-FFF2-40B4-BE49-F238E27FC236}">
                <a16:creationId xmlns:a16="http://schemas.microsoft.com/office/drawing/2014/main" id="{FAE9A1BE-DDB9-4362-A4F6-BE1A07DBF6F1}"/>
              </a:ext>
            </a:extLst>
          </p:cNvPr>
          <p:cNvSpPr txBox="1">
            <a:spLocks/>
          </p:cNvSpPr>
          <p:nvPr userDrawn="1"/>
        </p:nvSpPr>
        <p:spPr>
          <a:xfrm>
            <a:off x="9982800" y="6357600"/>
            <a:ext cx="1760150" cy="460800"/>
          </a:xfrm>
          <a:prstGeom prst="rect">
            <a:avLst/>
          </a:prstGeom>
        </p:spPr>
        <p:txBody>
          <a:bodyPr vert="horz" lIns="91440" tIns="45720" rIns="91440" bIns="45720" rtlCol="0" anchor="ctr"/>
          <a:lstStyle>
            <a:defPPr>
              <a:defRPr lang="en-US"/>
            </a:defPPr>
            <a:lvl1pPr marL="0" algn="r"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1383764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2663-C40A-A4BE-EA67-F065A6C585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280939-9D1D-7DC3-D700-63F6B5A86A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A8265B-324F-D2D1-AF75-28640ED5E35E}"/>
              </a:ext>
            </a:extLst>
          </p:cNvPr>
          <p:cNvSpPr>
            <a:spLocks noGrp="1"/>
          </p:cNvSpPr>
          <p:nvPr>
            <p:ph type="dt" sz="half" idx="10"/>
          </p:nvPr>
        </p:nvSpPr>
        <p:spPr/>
        <p:txBody>
          <a:bodyPr/>
          <a:lstStyle/>
          <a:p>
            <a:fld id="{7829F9C9-734F-47A8-B2A9-3F8FC22A41B2}" type="datetimeFigureOut">
              <a:rPr lang="en-US" smtClean="0"/>
              <a:t>5/17/2024</a:t>
            </a:fld>
            <a:endParaRPr lang="en-US"/>
          </a:p>
        </p:txBody>
      </p:sp>
      <p:sp>
        <p:nvSpPr>
          <p:cNvPr id="5" name="Footer Placeholder 4">
            <a:extLst>
              <a:ext uri="{FF2B5EF4-FFF2-40B4-BE49-F238E27FC236}">
                <a16:creationId xmlns:a16="http://schemas.microsoft.com/office/drawing/2014/main" id="{75FA730A-DDD9-E6A8-6BC8-E1B7F346C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CFFE04-8993-D096-27A9-DD34902A7EEB}"/>
              </a:ext>
            </a:extLst>
          </p:cNvPr>
          <p:cNvSpPr>
            <a:spLocks noGrp="1"/>
          </p:cNvSpPr>
          <p:nvPr>
            <p:ph type="sldNum" sz="quarter" idx="12"/>
          </p:nvPr>
        </p:nvSpPr>
        <p:spPr/>
        <p:txBody>
          <a:bodyPr/>
          <a:lstStyle/>
          <a:p>
            <a:fld id="{C1E6332F-8E28-423F-BEC1-DACD3C309DD3}" type="slidenum">
              <a:rPr lang="en-US" smtClean="0"/>
              <a:t>‹#›</a:t>
            </a:fld>
            <a:endParaRPr lang="en-US"/>
          </a:p>
        </p:txBody>
      </p:sp>
    </p:spTree>
    <p:extLst>
      <p:ext uri="{BB962C8B-B14F-4D97-AF65-F5344CB8AC3E}">
        <p14:creationId xmlns:p14="http://schemas.microsoft.com/office/powerpoint/2010/main" val="30416615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BC50FC60-9736-40BD-8EF0-51BD04771675}"/>
              </a:ext>
            </a:extLst>
          </p:cNvPr>
          <p:cNvSpPr>
            <a:spLocks noGrp="1"/>
          </p:cNvSpPr>
          <p:nvPr>
            <p:ph type="pic" sz="quarter" idx="13"/>
          </p:nvPr>
        </p:nvSpPr>
        <p:spPr>
          <a:xfrm>
            <a:off x="1166813" y="2479675"/>
            <a:ext cx="1587500" cy="2330450"/>
          </a:xfrm>
        </p:spPr>
        <p:txBody>
          <a:bodyPr/>
          <a:lstStyle/>
          <a:p>
            <a:r>
              <a:rPr lang="en-US"/>
              <a:t>Click icon to add picture</a:t>
            </a:r>
            <a:endParaRPr lang="en-US" dirty="0"/>
          </a:p>
        </p:txBody>
      </p:sp>
      <p:sp>
        <p:nvSpPr>
          <p:cNvPr id="15" name="Picture Placeholder 13">
            <a:extLst>
              <a:ext uri="{FF2B5EF4-FFF2-40B4-BE49-F238E27FC236}">
                <a16:creationId xmlns:a16="http://schemas.microsoft.com/office/drawing/2014/main" id="{7D564077-E600-44C8-B691-00C1C3ECC1C6}"/>
              </a:ext>
            </a:extLst>
          </p:cNvPr>
          <p:cNvSpPr>
            <a:spLocks noGrp="1"/>
          </p:cNvSpPr>
          <p:nvPr>
            <p:ph type="pic" sz="quarter" idx="14"/>
          </p:nvPr>
        </p:nvSpPr>
        <p:spPr>
          <a:xfrm>
            <a:off x="3228885" y="2479675"/>
            <a:ext cx="1587500" cy="2330450"/>
          </a:xfrm>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5EF6670B-24A6-4EC1-AB19-83414A6BFC81}"/>
              </a:ext>
            </a:extLst>
          </p:cNvPr>
          <p:cNvSpPr>
            <a:spLocks noGrp="1"/>
          </p:cNvSpPr>
          <p:nvPr>
            <p:ph type="pic" sz="quarter" idx="15"/>
          </p:nvPr>
        </p:nvSpPr>
        <p:spPr>
          <a:xfrm>
            <a:off x="5302249" y="2479675"/>
            <a:ext cx="1587500" cy="2330450"/>
          </a:xfrm>
        </p:spPr>
        <p:txBody>
          <a:bodyPr/>
          <a:lstStyle/>
          <a:p>
            <a:r>
              <a:rPr lang="en-US"/>
              <a:t>Click icon to add picture</a:t>
            </a:r>
            <a:endParaRPr lang="en-US" dirty="0"/>
          </a:p>
        </p:txBody>
      </p:sp>
      <p:sp>
        <p:nvSpPr>
          <p:cNvPr id="17" name="Picture Placeholder 13">
            <a:extLst>
              <a:ext uri="{FF2B5EF4-FFF2-40B4-BE49-F238E27FC236}">
                <a16:creationId xmlns:a16="http://schemas.microsoft.com/office/drawing/2014/main" id="{DCE770BA-A562-4780-AEC9-94BC0C7C53FA}"/>
              </a:ext>
            </a:extLst>
          </p:cNvPr>
          <p:cNvSpPr>
            <a:spLocks noGrp="1"/>
          </p:cNvSpPr>
          <p:nvPr>
            <p:ph type="pic" sz="quarter" idx="16"/>
          </p:nvPr>
        </p:nvSpPr>
        <p:spPr>
          <a:xfrm>
            <a:off x="7364764" y="2479675"/>
            <a:ext cx="1587500" cy="2330450"/>
          </a:xfrm>
        </p:spPr>
        <p:txBody>
          <a:bodyPr/>
          <a:lstStyle/>
          <a:p>
            <a:r>
              <a:rPr lang="en-US"/>
              <a:t>Click icon to add picture</a:t>
            </a:r>
            <a:endParaRPr lang="en-US" dirty="0"/>
          </a:p>
        </p:txBody>
      </p:sp>
      <p:sp>
        <p:nvSpPr>
          <p:cNvPr id="18" name="Picture Placeholder 13">
            <a:extLst>
              <a:ext uri="{FF2B5EF4-FFF2-40B4-BE49-F238E27FC236}">
                <a16:creationId xmlns:a16="http://schemas.microsoft.com/office/drawing/2014/main" id="{C627DB31-AE80-40F1-A5C7-E1FBE1521BD4}"/>
              </a:ext>
            </a:extLst>
          </p:cNvPr>
          <p:cNvSpPr>
            <a:spLocks noGrp="1"/>
          </p:cNvSpPr>
          <p:nvPr>
            <p:ph type="pic" sz="quarter" idx="17"/>
          </p:nvPr>
        </p:nvSpPr>
        <p:spPr>
          <a:xfrm>
            <a:off x="9437688" y="2479675"/>
            <a:ext cx="1587500" cy="2330450"/>
          </a:xfrm>
        </p:spPr>
        <p:txBody>
          <a:bodyPr/>
          <a:lstStyle/>
          <a:p>
            <a:r>
              <a:rPr lang="en-US"/>
              <a:t>Click icon to add picture</a:t>
            </a:r>
            <a:endParaRPr lang="en-US" dirty="0"/>
          </a:p>
        </p:txBody>
      </p:sp>
      <p:cxnSp>
        <p:nvCxnSpPr>
          <p:cNvPr id="11" name="Straight Connector 10">
            <a:extLst>
              <a:ext uri="{FF2B5EF4-FFF2-40B4-BE49-F238E27FC236}">
                <a16:creationId xmlns:a16="http://schemas.microsoft.com/office/drawing/2014/main" id="{CDA79604-04BA-44C3-8188-694F8E9C2360}"/>
              </a:ext>
              <a:ext uri="{C183D7F6-B498-43B3-948B-1728B52AA6E4}">
                <adec:decorative xmlns:adec="http://schemas.microsoft.com/office/drawing/2017/decorative" val="1"/>
              </a:ext>
            </a:extLst>
          </p:cNvPr>
          <p:cNvCxnSpPr>
            <a:cxnSpLocks/>
          </p:cNvCxnSpPr>
          <p:nvPr userDrawn="1"/>
        </p:nvCxnSpPr>
        <p:spPr>
          <a:xfrm>
            <a:off x="5826000" y="1911592"/>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Text Placeholder 27">
            <a:extLst>
              <a:ext uri="{FF2B5EF4-FFF2-40B4-BE49-F238E27FC236}">
                <a16:creationId xmlns:a16="http://schemas.microsoft.com/office/drawing/2014/main" id="{325542BB-A1DE-421A-898F-007CCBCC1040}"/>
              </a:ext>
            </a:extLst>
          </p:cNvPr>
          <p:cNvSpPr>
            <a:spLocks noGrp="1"/>
          </p:cNvSpPr>
          <p:nvPr>
            <p:ph type="body" sz="quarter" idx="18"/>
          </p:nvPr>
        </p:nvSpPr>
        <p:spPr>
          <a:xfrm>
            <a:off x="1166813"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0" name="Text Placeholder 27">
            <a:extLst>
              <a:ext uri="{FF2B5EF4-FFF2-40B4-BE49-F238E27FC236}">
                <a16:creationId xmlns:a16="http://schemas.microsoft.com/office/drawing/2014/main" id="{95E87339-255E-4557-9768-A292ED25DBA8}"/>
              </a:ext>
            </a:extLst>
          </p:cNvPr>
          <p:cNvSpPr>
            <a:spLocks noGrp="1"/>
          </p:cNvSpPr>
          <p:nvPr>
            <p:ph type="body" sz="quarter" idx="19"/>
          </p:nvPr>
        </p:nvSpPr>
        <p:spPr>
          <a:xfrm>
            <a:off x="1166813"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1" name="Text Placeholder 27">
            <a:extLst>
              <a:ext uri="{FF2B5EF4-FFF2-40B4-BE49-F238E27FC236}">
                <a16:creationId xmlns:a16="http://schemas.microsoft.com/office/drawing/2014/main" id="{969EC781-370F-41FC-AD76-0728B465E512}"/>
              </a:ext>
            </a:extLst>
          </p:cNvPr>
          <p:cNvSpPr>
            <a:spLocks noGrp="1"/>
          </p:cNvSpPr>
          <p:nvPr>
            <p:ph type="body" sz="quarter" idx="20"/>
          </p:nvPr>
        </p:nvSpPr>
        <p:spPr>
          <a:xfrm>
            <a:off x="3228885"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2" name="Text Placeholder 27">
            <a:extLst>
              <a:ext uri="{FF2B5EF4-FFF2-40B4-BE49-F238E27FC236}">
                <a16:creationId xmlns:a16="http://schemas.microsoft.com/office/drawing/2014/main" id="{50C960BB-D9A3-417D-87D9-E93363FB5850}"/>
              </a:ext>
            </a:extLst>
          </p:cNvPr>
          <p:cNvSpPr>
            <a:spLocks noGrp="1"/>
          </p:cNvSpPr>
          <p:nvPr>
            <p:ph type="body" sz="quarter" idx="21"/>
          </p:nvPr>
        </p:nvSpPr>
        <p:spPr>
          <a:xfrm>
            <a:off x="3228885"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3" name="Text Placeholder 27">
            <a:extLst>
              <a:ext uri="{FF2B5EF4-FFF2-40B4-BE49-F238E27FC236}">
                <a16:creationId xmlns:a16="http://schemas.microsoft.com/office/drawing/2014/main" id="{714B566C-453D-4E47-8BE0-2EF7145AD3AF}"/>
              </a:ext>
            </a:extLst>
          </p:cNvPr>
          <p:cNvSpPr>
            <a:spLocks noGrp="1"/>
          </p:cNvSpPr>
          <p:nvPr>
            <p:ph type="body" sz="quarter" idx="22"/>
          </p:nvPr>
        </p:nvSpPr>
        <p:spPr>
          <a:xfrm>
            <a:off x="5302249"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4" name="Text Placeholder 27">
            <a:extLst>
              <a:ext uri="{FF2B5EF4-FFF2-40B4-BE49-F238E27FC236}">
                <a16:creationId xmlns:a16="http://schemas.microsoft.com/office/drawing/2014/main" id="{8C9D423F-AE1B-476A-AC7E-F34CE6ABFA31}"/>
              </a:ext>
            </a:extLst>
          </p:cNvPr>
          <p:cNvSpPr>
            <a:spLocks noGrp="1"/>
          </p:cNvSpPr>
          <p:nvPr>
            <p:ph type="body" sz="quarter" idx="23"/>
          </p:nvPr>
        </p:nvSpPr>
        <p:spPr>
          <a:xfrm>
            <a:off x="5302249"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5" name="Text Placeholder 27">
            <a:extLst>
              <a:ext uri="{FF2B5EF4-FFF2-40B4-BE49-F238E27FC236}">
                <a16:creationId xmlns:a16="http://schemas.microsoft.com/office/drawing/2014/main" id="{F25DCDC4-ECAE-47AB-8ED3-07D8D33BF181}"/>
              </a:ext>
            </a:extLst>
          </p:cNvPr>
          <p:cNvSpPr>
            <a:spLocks noGrp="1"/>
          </p:cNvSpPr>
          <p:nvPr>
            <p:ph type="body" sz="quarter" idx="24"/>
          </p:nvPr>
        </p:nvSpPr>
        <p:spPr>
          <a:xfrm>
            <a:off x="7364765"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6" name="Text Placeholder 27">
            <a:extLst>
              <a:ext uri="{FF2B5EF4-FFF2-40B4-BE49-F238E27FC236}">
                <a16:creationId xmlns:a16="http://schemas.microsoft.com/office/drawing/2014/main" id="{1A7D8398-681A-475F-9624-02EFB0099D50}"/>
              </a:ext>
            </a:extLst>
          </p:cNvPr>
          <p:cNvSpPr>
            <a:spLocks noGrp="1"/>
          </p:cNvSpPr>
          <p:nvPr>
            <p:ph type="body" sz="quarter" idx="25"/>
          </p:nvPr>
        </p:nvSpPr>
        <p:spPr>
          <a:xfrm>
            <a:off x="7364765"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7" name="Text Placeholder 27">
            <a:extLst>
              <a:ext uri="{FF2B5EF4-FFF2-40B4-BE49-F238E27FC236}">
                <a16:creationId xmlns:a16="http://schemas.microsoft.com/office/drawing/2014/main" id="{9692C358-06E1-468E-90F8-9F5F3918233E}"/>
              </a:ext>
            </a:extLst>
          </p:cNvPr>
          <p:cNvSpPr>
            <a:spLocks noGrp="1"/>
          </p:cNvSpPr>
          <p:nvPr>
            <p:ph type="body" sz="quarter" idx="26"/>
          </p:nvPr>
        </p:nvSpPr>
        <p:spPr>
          <a:xfrm>
            <a:off x="9437688"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8" name="Text Placeholder 27">
            <a:extLst>
              <a:ext uri="{FF2B5EF4-FFF2-40B4-BE49-F238E27FC236}">
                <a16:creationId xmlns:a16="http://schemas.microsoft.com/office/drawing/2014/main" id="{2167CC03-B865-47EB-83C3-CA5CDC584C0F}"/>
              </a:ext>
            </a:extLst>
          </p:cNvPr>
          <p:cNvSpPr>
            <a:spLocks noGrp="1"/>
          </p:cNvSpPr>
          <p:nvPr>
            <p:ph type="body" sz="quarter" idx="27"/>
          </p:nvPr>
        </p:nvSpPr>
        <p:spPr>
          <a:xfrm>
            <a:off x="9437688"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lvl1pPr>
              <a:defRPr/>
            </a:lvl1pPr>
          </a:lstStyle>
          <a:p>
            <a:r>
              <a:rPr lang="en-US" dirty="0"/>
              <a:t>20XX</a:t>
            </a:r>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0808395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lvl1pPr>
              <a:defRPr/>
            </a:lvl1pPr>
          </a:lstStyle>
          <a:p>
            <a:r>
              <a:rPr lang="en-US" dirty="0"/>
              <a:t>20XX</a:t>
            </a:r>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556394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lvl1pPr>
              <a:defRPr/>
            </a:lvl1pPr>
          </a:lstStyle>
          <a:p>
            <a:r>
              <a:rPr lang="en-US" dirty="0"/>
              <a:t>20XX</a:t>
            </a:r>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7103645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3 colum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2971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2971400" cy="3632750"/>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4610300" y="1756025"/>
            <a:ext cx="2971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4610300" y="2450550"/>
            <a:ext cx="2971400" cy="3632750"/>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65563541-7DAA-4F84-BBAB-31C12F6AE981}"/>
              </a:ext>
            </a:extLst>
          </p:cNvPr>
          <p:cNvSpPr>
            <a:spLocks noGrp="1"/>
          </p:cNvSpPr>
          <p:nvPr>
            <p:ph type="body" sz="quarter" idx="13"/>
          </p:nvPr>
        </p:nvSpPr>
        <p:spPr>
          <a:xfrm>
            <a:off x="8231200" y="1756025"/>
            <a:ext cx="2971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AE3321C3-E759-4DD7-BFA1-2E724B8DDBF0}"/>
              </a:ext>
            </a:extLst>
          </p:cNvPr>
          <p:cNvSpPr>
            <a:spLocks noGrp="1"/>
          </p:cNvSpPr>
          <p:nvPr>
            <p:ph sz="quarter" idx="14"/>
          </p:nvPr>
        </p:nvSpPr>
        <p:spPr>
          <a:xfrm>
            <a:off x="8231200" y="2450550"/>
            <a:ext cx="2971400" cy="3632750"/>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lvl1pPr>
              <a:defRPr/>
            </a:lvl1pPr>
          </a:lstStyle>
          <a:p>
            <a:r>
              <a:rPr lang="en-US" dirty="0"/>
              <a:t>20XX</a:t>
            </a:r>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908280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mmary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910FDC-FCA3-4F39-AC3F-821172639127}"/>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2937" y="0"/>
            <a:ext cx="386715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4318001" y="536573"/>
            <a:ext cx="7424950" cy="1453003"/>
          </a:xfrm>
        </p:spPr>
        <p:txBody>
          <a:bodyPr/>
          <a:lstStyle>
            <a:lvl1pPr algn="ctr">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6F0F278F-99B1-49C2-968B-C983DF8121A9}"/>
              </a:ext>
            </a:extLst>
          </p:cNvPr>
          <p:cNvSpPr>
            <a:spLocks noGrp="1"/>
          </p:cNvSpPr>
          <p:nvPr>
            <p:ph type="pic" sz="quarter" idx="14"/>
          </p:nvPr>
        </p:nvSpPr>
        <p:spPr>
          <a:xfrm>
            <a:off x="627063" y="536575"/>
            <a:ext cx="2616200" cy="1743075"/>
          </a:xfrm>
        </p:spPr>
        <p:txBody>
          <a:bodyPr/>
          <a:lstStyle/>
          <a:p>
            <a:r>
              <a:rPr lang="en-US"/>
              <a:t>Click icon to add picture</a:t>
            </a:r>
            <a:endParaRPr lang="en-US" dirty="0"/>
          </a:p>
        </p:txBody>
      </p:sp>
      <p:sp>
        <p:nvSpPr>
          <p:cNvPr id="207" name="Picture Placeholder 10">
            <a:extLst>
              <a:ext uri="{FF2B5EF4-FFF2-40B4-BE49-F238E27FC236}">
                <a16:creationId xmlns:a16="http://schemas.microsoft.com/office/drawing/2014/main" id="{524BD50E-995A-4DB3-8E0A-E7F1FC636936}"/>
              </a:ext>
            </a:extLst>
          </p:cNvPr>
          <p:cNvSpPr>
            <a:spLocks noGrp="1"/>
          </p:cNvSpPr>
          <p:nvPr>
            <p:ph type="pic" sz="quarter" idx="15"/>
          </p:nvPr>
        </p:nvSpPr>
        <p:spPr>
          <a:xfrm>
            <a:off x="616853" y="2557090"/>
            <a:ext cx="2616200" cy="1743075"/>
          </a:xfrm>
        </p:spPr>
        <p:txBody>
          <a:bodyPr/>
          <a:lstStyle/>
          <a:p>
            <a:r>
              <a:rPr lang="en-US"/>
              <a:t>Click icon to add picture</a:t>
            </a:r>
            <a:endParaRPr lang="en-US" dirty="0"/>
          </a:p>
        </p:txBody>
      </p:sp>
      <p:sp>
        <p:nvSpPr>
          <p:cNvPr id="208" name="Picture Placeholder 10">
            <a:extLst>
              <a:ext uri="{FF2B5EF4-FFF2-40B4-BE49-F238E27FC236}">
                <a16:creationId xmlns:a16="http://schemas.microsoft.com/office/drawing/2014/main" id="{ABAB6489-3F37-4A20-8777-093046E5C82D}"/>
              </a:ext>
            </a:extLst>
          </p:cNvPr>
          <p:cNvSpPr>
            <a:spLocks noGrp="1"/>
          </p:cNvSpPr>
          <p:nvPr>
            <p:ph type="pic" sz="quarter" idx="16"/>
          </p:nvPr>
        </p:nvSpPr>
        <p:spPr>
          <a:xfrm>
            <a:off x="627063" y="4576347"/>
            <a:ext cx="2616200" cy="1743075"/>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92523157-52E2-4F89-B3C9-EA9FE7914BAB}"/>
              </a:ext>
            </a:extLst>
          </p:cNvPr>
          <p:cNvSpPr>
            <a:spLocks noGrp="1"/>
          </p:cNvSpPr>
          <p:nvPr>
            <p:ph type="body" sz="quarter" idx="17" hasCustomPrompt="1"/>
          </p:nvPr>
        </p:nvSpPr>
        <p:spPr>
          <a:xfrm>
            <a:off x="4864100" y="2876550"/>
            <a:ext cx="6332538" cy="3219450"/>
          </a:xfrm>
        </p:spPr>
        <p:txBody>
          <a:bodyPr>
            <a:normAutofit/>
          </a:bodyPr>
          <a:lstStyle>
            <a:lvl1pPr marL="0" indent="0" algn="ctr">
              <a:buNone/>
              <a:defRPr sz="190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a:r>
              <a:rPr lang="en-US" dirty="0"/>
              <a:t>Click to edit text</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a:xfrm>
            <a:off x="4318000" y="6357167"/>
            <a:ext cx="1760150" cy="461665"/>
          </a:xfrm>
        </p:spPr>
        <p:txBody>
          <a:bodyPr/>
          <a:lstStyle>
            <a:lvl1pPr>
              <a:defRPr/>
            </a:lvl1pPr>
          </a:lstStyle>
          <a:p>
            <a:r>
              <a:rPr lang="en-US" dirty="0"/>
              <a:t>20XX</a:t>
            </a:r>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a:xfrm>
            <a:off x="6356725" y="6357600"/>
            <a:ext cx="3347285" cy="460800"/>
          </a:xfrm>
        </p:spPr>
        <p:txBody>
          <a:bodyPr/>
          <a:lstStyle/>
          <a:p>
            <a:endParaRPr lang="en-US" dirty="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77417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3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7794707" y="536573"/>
            <a:ext cx="3856679" cy="1453003"/>
          </a:xfrm>
        </p:spPr>
        <p:txBody>
          <a:bodyP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lvl1pPr>
              <a:defRPr/>
            </a:lvl1pPr>
          </a:lstStyle>
          <a:p>
            <a:r>
              <a:rPr lang="en-US" dirty="0"/>
              <a:t>20XX</a:t>
            </a:r>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94435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6CA9855B-4072-4D45-821E-549FDF548137}"/>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28958" y="457964"/>
            <a:ext cx="7681842" cy="5937065"/>
            <a:chOff x="28958" y="457964"/>
            <a:chExt cx="7681842" cy="5937065"/>
          </a:xfrm>
        </p:grpSpPr>
        <p:grpSp>
          <p:nvGrpSpPr>
            <p:cNvPr id="94" name="Group 93">
              <a:extLst>
                <a:ext uri="{FF2B5EF4-FFF2-40B4-BE49-F238E27FC236}">
                  <a16:creationId xmlns:a16="http://schemas.microsoft.com/office/drawing/2014/main" id="{CD707C0C-4086-4F35-A8FC-A45D727AA61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3417239" y="1865958"/>
              <a:ext cx="1270000" cy="3384002"/>
              <a:chOff x="7920038" y="61913"/>
              <a:chExt cx="1270000" cy="3384002"/>
            </a:xfrm>
          </p:grpSpPr>
          <p:sp>
            <p:nvSpPr>
              <p:cNvPr id="195" name="Freeform 76">
                <a:extLst>
                  <a:ext uri="{FF2B5EF4-FFF2-40B4-BE49-F238E27FC236}">
                    <a16:creationId xmlns:a16="http://schemas.microsoft.com/office/drawing/2014/main" id="{3D21528F-9013-4CD7-9F7C-D3F3624881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20038" y="61913"/>
                <a:ext cx="638175" cy="2843213"/>
              </a:xfrm>
              <a:custGeom>
                <a:avLst/>
                <a:gdLst>
                  <a:gd name="T0" fmla="*/ 0 w 134"/>
                  <a:gd name="T1" fmla="*/ 298 h 597"/>
                  <a:gd name="T2" fmla="*/ 134 w 134"/>
                  <a:gd name="T3" fmla="*/ 597 h 597"/>
                  <a:gd name="T4" fmla="*/ 134 w 134"/>
                  <a:gd name="T5" fmla="*/ 0 h 597"/>
                  <a:gd name="T6" fmla="*/ 0 w 134"/>
                  <a:gd name="T7" fmla="*/ 298 h 597"/>
                </a:gdLst>
                <a:ahLst/>
                <a:cxnLst>
                  <a:cxn ang="0">
                    <a:pos x="T0" y="T1"/>
                  </a:cxn>
                  <a:cxn ang="0">
                    <a:pos x="T2" y="T3"/>
                  </a:cxn>
                  <a:cxn ang="0">
                    <a:pos x="T4" y="T5"/>
                  </a:cxn>
                  <a:cxn ang="0">
                    <a:pos x="T6" y="T7"/>
                  </a:cxn>
                </a:cxnLst>
                <a:rect l="0" t="0" r="r" b="b"/>
                <a:pathLst>
                  <a:path w="134" h="597">
                    <a:moveTo>
                      <a:pt x="0" y="298"/>
                    </a:moveTo>
                    <a:cubicBezTo>
                      <a:pt x="0" y="417"/>
                      <a:pt x="52" y="523"/>
                      <a:pt x="134" y="597"/>
                    </a:cubicBezTo>
                    <a:cubicBezTo>
                      <a:pt x="134" y="0"/>
                      <a:pt x="134" y="0"/>
                      <a:pt x="134" y="0"/>
                    </a:cubicBezTo>
                    <a:cubicBezTo>
                      <a:pt x="52" y="74"/>
                      <a:pt x="0" y="180"/>
                      <a:pt x="0" y="298"/>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96" name="Freeform 77">
                <a:extLst>
                  <a:ext uri="{FF2B5EF4-FFF2-40B4-BE49-F238E27FC236}">
                    <a16:creationId xmlns:a16="http://schemas.microsoft.com/office/drawing/2014/main" id="{06A8F5A2-62EC-4CDC-945A-E6C50C86CA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58213" y="61913"/>
                <a:ext cx="631825" cy="2843213"/>
              </a:xfrm>
              <a:custGeom>
                <a:avLst/>
                <a:gdLst>
                  <a:gd name="T0" fmla="*/ 0 w 133"/>
                  <a:gd name="T1" fmla="*/ 0 h 597"/>
                  <a:gd name="T2" fmla="*/ 0 w 133"/>
                  <a:gd name="T3" fmla="*/ 597 h 597"/>
                  <a:gd name="T4" fmla="*/ 133 w 133"/>
                  <a:gd name="T5" fmla="*/ 298 h 597"/>
                  <a:gd name="T6" fmla="*/ 0 w 133"/>
                  <a:gd name="T7" fmla="*/ 0 h 597"/>
                </a:gdLst>
                <a:ahLst/>
                <a:cxnLst>
                  <a:cxn ang="0">
                    <a:pos x="T0" y="T1"/>
                  </a:cxn>
                  <a:cxn ang="0">
                    <a:pos x="T2" y="T3"/>
                  </a:cxn>
                  <a:cxn ang="0">
                    <a:pos x="T4" y="T5"/>
                  </a:cxn>
                  <a:cxn ang="0">
                    <a:pos x="T6" y="T7"/>
                  </a:cxn>
                </a:cxnLst>
                <a:rect l="0" t="0" r="r" b="b"/>
                <a:pathLst>
                  <a:path w="133" h="597">
                    <a:moveTo>
                      <a:pt x="0" y="0"/>
                    </a:moveTo>
                    <a:cubicBezTo>
                      <a:pt x="0" y="597"/>
                      <a:pt x="0" y="597"/>
                      <a:pt x="0" y="597"/>
                    </a:cubicBezTo>
                    <a:cubicBezTo>
                      <a:pt x="82" y="523"/>
                      <a:pt x="133" y="417"/>
                      <a:pt x="133" y="298"/>
                    </a:cubicBezTo>
                    <a:cubicBezTo>
                      <a:pt x="133" y="180"/>
                      <a:pt x="82" y="74"/>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97" name="Group 196">
                <a:extLst>
                  <a:ext uri="{FF2B5EF4-FFF2-40B4-BE49-F238E27FC236}">
                    <a16:creationId xmlns:a16="http://schemas.microsoft.com/office/drawing/2014/main" id="{9625C8AA-1597-4CED-8301-18D382EF0DF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7934326" y="61915"/>
                <a:ext cx="1241425" cy="3384000"/>
                <a:chOff x="7934326" y="61915"/>
                <a:chExt cx="1241425" cy="3384000"/>
              </a:xfrm>
            </p:grpSpPr>
            <p:sp>
              <p:nvSpPr>
                <p:cNvPr id="198" name="Line 90">
                  <a:extLst>
                    <a:ext uri="{FF2B5EF4-FFF2-40B4-BE49-F238E27FC236}">
                      <a16:creationId xmlns:a16="http://schemas.microsoft.com/office/drawing/2014/main" id="{5DF95B35-23E9-4724-A4F8-8ED718B5DE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8558213" y="61915"/>
                  <a:ext cx="0" cy="3384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9" name="Freeform 91">
                  <a:extLst>
                    <a:ext uri="{FF2B5EF4-FFF2-40B4-BE49-F238E27FC236}">
                      <a16:creationId xmlns:a16="http://schemas.microsoft.com/office/drawing/2014/main" id="{26C6754B-5776-451D-95ED-62AA4D0BA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1976" y="523875"/>
                  <a:ext cx="747713" cy="376238"/>
                </a:xfrm>
                <a:custGeom>
                  <a:avLst/>
                  <a:gdLst>
                    <a:gd name="T0" fmla="*/ 471 w 471"/>
                    <a:gd name="T1" fmla="*/ 0 h 237"/>
                    <a:gd name="T2" fmla="*/ 237 w 471"/>
                    <a:gd name="T3" fmla="*/ 237 h 237"/>
                    <a:gd name="T4" fmla="*/ 0 w 471"/>
                    <a:gd name="T5" fmla="*/ 0 h 237"/>
                  </a:gdLst>
                  <a:ahLst/>
                  <a:cxnLst>
                    <a:cxn ang="0">
                      <a:pos x="T0" y="T1"/>
                    </a:cxn>
                    <a:cxn ang="0">
                      <a:pos x="T2" y="T3"/>
                    </a:cxn>
                    <a:cxn ang="0">
                      <a:pos x="T4" y="T5"/>
                    </a:cxn>
                  </a:cxnLst>
                  <a:rect l="0" t="0" r="r" b="b"/>
                  <a:pathLst>
                    <a:path w="471" h="237">
                      <a:moveTo>
                        <a:pt x="471" y="0"/>
                      </a:moveTo>
                      <a:lnTo>
                        <a:pt x="237" y="237"/>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0" name="Freeform 92">
                  <a:extLst>
                    <a:ext uri="{FF2B5EF4-FFF2-40B4-BE49-F238E27FC236}">
                      <a16:creationId xmlns:a16="http://schemas.microsoft.com/office/drawing/2014/main" id="{A345A289-8D6C-4886-B54C-3E0D26D176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7188" y="1028700"/>
                  <a:ext cx="1157288" cy="581025"/>
                </a:xfrm>
                <a:custGeom>
                  <a:avLst/>
                  <a:gdLst>
                    <a:gd name="T0" fmla="*/ 729 w 729"/>
                    <a:gd name="T1" fmla="*/ 0 h 366"/>
                    <a:gd name="T2" fmla="*/ 366 w 729"/>
                    <a:gd name="T3" fmla="*/ 366 h 366"/>
                    <a:gd name="T4" fmla="*/ 0 w 729"/>
                    <a:gd name="T5" fmla="*/ 0 h 366"/>
                  </a:gdLst>
                  <a:ahLst/>
                  <a:cxnLst>
                    <a:cxn ang="0">
                      <a:pos x="T0" y="T1"/>
                    </a:cxn>
                    <a:cxn ang="0">
                      <a:pos x="T2" y="T3"/>
                    </a:cxn>
                    <a:cxn ang="0">
                      <a:pos x="T4" y="T5"/>
                    </a:cxn>
                  </a:cxnLst>
                  <a:rect l="0" t="0" r="r" b="b"/>
                  <a:pathLst>
                    <a:path w="729" h="366">
                      <a:moveTo>
                        <a:pt x="729" y="0"/>
                      </a:moveTo>
                      <a:lnTo>
                        <a:pt x="366" y="366"/>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93">
                  <a:extLst>
                    <a:ext uri="{FF2B5EF4-FFF2-40B4-BE49-F238E27FC236}">
                      <a16:creationId xmlns:a16="http://schemas.microsoft.com/office/drawing/2014/main" id="{5690D981-545B-4A73-A22E-6E701024A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34326" y="1700213"/>
                  <a:ext cx="1241425" cy="619125"/>
                </a:xfrm>
                <a:custGeom>
                  <a:avLst/>
                  <a:gdLst>
                    <a:gd name="T0" fmla="*/ 782 w 782"/>
                    <a:gd name="T1" fmla="*/ 0 h 390"/>
                    <a:gd name="T2" fmla="*/ 393 w 782"/>
                    <a:gd name="T3" fmla="*/ 390 h 390"/>
                    <a:gd name="T4" fmla="*/ 0 w 782"/>
                    <a:gd name="T5" fmla="*/ 0 h 390"/>
                  </a:gdLst>
                  <a:ahLst/>
                  <a:cxnLst>
                    <a:cxn ang="0">
                      <a:pos x="T0" y="T1"/>
                    </a:cxn>
                    <a:cxn ang="0">
                      <a:pos x="T2" y="T3"/>
                    </a:cxn>
                    <a:cxn ang="0">
                      <a:pos x="T4" y="T5"/>
                    </a:cxn>
                  </a:cxnLst>
                  <a:rect l="0" t="0" r="r" b="b"/>
                  <a:pathLst>
                    <a:path w="782" h="390">
                      <a:moveTo>
                        <a:pt x="782" y="0"/>
                      </a:moveTo>
                      <a:lnTo>
                        <a:pt x="393" y="390"/>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5" name="Group 94">
              <a:extLst>
                <a:ext uri="{FF2B5EF4-FFF2-40B4-BE49-F238E27FC236}">
                  <a16:creationId xmlns:a16="http://schemas.microsoft.com/office/drawing/2014/main" id="{FCB89D53-605D-4497-A82E-C5CB7B9AB10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flipH="1">
              <a:off x="28958" y="457964"/>
              <a:ext cx="5539609" cy="5682348"/>
              <a:chOff x="6623433" y="457964"/>
              <a:chExt cx="5539609" cy="5682348"/>
            </a:xfrm>
          </p:grpSpPr>
          <p:grpSp>
            <p:nvGrpSpPr>
              <p:cNvPr id="146" name="Group 145">
                <a:extLst>
                  <a:ext uri="{FF2B5EF4-FFF2-40B4-BE49-F238E27FC236}">
                    <a16:creationId xmlns:a16="http://schemas.microsoft.com/office/drawing/2014/main" id="{4200751B-2483-40F5-8C14-EF64034D453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73" name="Freeform 64">
                  <a:extLst>
                    <a:ext uri="{FF2B5EF4-FFF2-40B4-BE49-F238E27FC236}">
                      <a16:creationId xmlns:a16="http://schemas.microsoft.com/office/drawing/2014/main" id="{A9677C6B-C435-43E3-BF18-DC35709C97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4" name="Freeform 81">
                  <a:extLst>
                    <a:ext uri="{FF2B5EF4-FFF2-40B4-BE49-F238E27FC236}">
                      <a16:creationId xmlns:a16="http://schemas.microsoft.com/office/drawing/2014/main" id="{56E374F1-3376-4D82-B66C-A0588A30F0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5" name="Freeform 61">
                  <a:extLst>
                    <a:ext uri="{FF2B5EF4-FFF2-40B4-BE49-F238E27FC236}">
                      <a16:creationId xmlns:a16="http://schemas.microsoft.com/office/drawing/2014/main" id="{979B4E97-34CE-4034-8523-F1584A0344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6" name="Freeform 78">
                  <a:extLst>
                    <a:ext uri="{FF2B5EF4-FFF2-40B4-BE49-F238E27FC236}">
                      <a16:creationId xmlns:a16="http://schemas.microsoft.com/office/drawing/2014/main" id="{F4C4EFFF-E30B-4F0B-9ED4-FF63047DCB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7" name="Freeform 84">
                  <a:extLst>
                    <a:ext uri="{FF2B5EF4-FFF2-40B4-BE49-F238E27FC236}">
                      <a16:creationId xmlns:a16="http://schemas.microsoft.com/office/drawing/2014/main" id="{173FDB7E-F5CA-497D-95CF-7A00D6789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8" name="Freeform 87">
                  <a:extLst>
                    <a:ext uri="{FF2B5EF4-FFF2-40B4-BE49-F238E27FC236}">
                      <a16:creationId xmlns:a16="http://schemas.microsoft.com/office/drawing/2014/main" id="{42266BB1-5605-4F64-B071-80A97BAD9C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9" name="Freeform 60">
                  <a:extLst>
                    <a:ext uri="{FF2B5EF4-FFF2-40B4-BE49-F238E27FC236}">
                      <a16:creationId xmlns:a16="http://schemas.microsoft.com/office/drawing/2014/main" id="{90D15A2A-0F2D-4AB8-8252-303BA5DB3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0" name="Freeform 59">
                  <a:extLst>
                    <a:ext uri="{FF2B5EF4-FFF2-40B4-BE49-F238E27FC236}">
                      <a16:creationId xmlns:a16="http://schemas.microsoft.com/office/drawing/2014/main" id="{E676282C-5FCF-4E29-AE15-2545F1A685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1" name="Freeform 62">
                  <a:extLst>
                    <a:ext uri="{FF2B5EF4-FFF2-40B4-BE49-F238E27FC236}">
                      <a16:creationId xmlns:a16="http://schemas.microsoft.com/office/drawing/2014/main" id="{AF7EC2A1-EAFC-4851-A4E3-47811C4456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2" name="Freeform 65">
                  <a:extLst>
                    <a:ext uri="{FF2B5EF4-FFF2-40B4-BE49-F238E27FC236}">
                      <a16:creationId xmlns:a16="http://schemas.microsoft.com/office/drawing/2014/main" id="{6F9BD94B-F299-45D3-B66E-F20FBC9246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3" name="Freeform 79">
                  <a:extLst>
                    <a:ext uri="{FF2B5EF4-FFF2-40B4-BE49-F238E27FC236}">
                      <a16:creationId xmlns:a16="http://schemas.microsoft.com/office/drawing/2014/main" id="{50E616C9-EAB1-4990-B569-17C6CB0889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4" name="Freeform 82">
                  <a:extLst>
                    <a:ext uri="{FF2B5EF4-FFF2-40B4-BE49-F238E27FC236}">
                      <a16:creationId xmlns:a16="http://schemas.microsoft.com/office/drawing/2014/main" id="{2F983FB0-2CC2-4D5F-A331-4130F138E9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5" name="Freeform 85">
                  <a:extLst>
                    <a:ext uri="{FF2B5EF4-FFF2-40B4-BE49-F238E27FC236}">
                      <a16:creationId xmlns:a16="http://schemas.microsoft.com/office/drawing/2014/main" id="{B1ABC269-0802-4C4A-9E57-6F876F122C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6" name="Freeform 88">
                  <a:extLst>
                    <a:ext uri="{FF2B5EF4-FFF2-40B4-BE49-F238E27FC236}">
                      <a16:creationId xmlns:a16="http://schemas.microsoft.com/office/drawing/2014/main" id="{233153AF-C5CF-40DD-9E5E-9B84272F4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87" name="Group 186">
                  <a:extLst>
                    <a:ext uri="{FF2B5EF4-FFF2-40B4-BE49-F238E27FC236}">
                      <a16:creationId xmlns:a16="http://schemas.microsoft.com/office/drawing/2014/main" id="{95E220B7-17F2-4748-A337-3B8D58860387}"/>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88" name="Line 63">
                    <a:extLst>
                      <a:ext uri="{FF2B5EF4-FFF2-40B4-BE49-F238E27FC236}">
                        <a16:creationId xmlns:a16="http://schemas.microsoft.com/office/drawing/2014/main" id="{63DC02CB-E162-45FD-AF68-0A1DB537F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9" name="Line 66">
                    <a:extLst>
                      <a:ext uri="{FF2B5EF4-FFF2-40B4-BE49-F238E27FC236}">
                        <a16:creationId xmlns:a16="http://schemas.microsoft.com/office/drawing/2014/main" id="{4D9CBADA-7016-4987-B723-F7AE8E2E5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0" name="Line 67">
                    <a:extLst>
                      <a:ext uri="{FF2B5EF4-FFF2-40B4-BE49-F238E27FC236}">
                        <a16:creationId xmlns:a16="http://schemas.microsoft.com/office/drawing/2014/main" id="{1DCEDCA0-F979-4B3C-A0CA-F98F2DEE89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1" name="Line 80">
                    <a:extLst>
                      <a:ext uri="{FF2B5EF4-FFF2-40B4-BE49-F238E27FC236}">
                        <a16:creationId xmlns:a16="http://schemas.microsoft.com/office/drawing/2014/main" id="{1B701ADB-B6EB-4BED-8D15-F358A67EC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2" name="Line 83">
                    <a:extLst>
                      <a:ext uri="{FF2B5EF4-FFF2-40B4-BE49-F238E27FC236}">
                        <a16:creationId xmlns:a16="http://schemas.microsoft.com/office/drawing/2014/main" id="{239EB39D-EF7A-4284-83B8-904957045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3" name="Line 86">
                    <a:extLst>
                      <a:ext uri="{FF2B5EF4-FFF2-40B4-BE49-F238E27FC236}">
                        <a16:creationId xmlns:a16="http://schemas.microsoft.com/office/drawing/2014/main" id="{59413AC3-6F9D-431E-8136-F15C0FCA62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4" name="Line 89">
                    <a:extLst>
                      <a:ext uri="{FF2B5EF4-FFF2-40B4-BE49-F238E27FC236}">
                        <a16:creationId xmlns:a16="http://schemas.microsoft.com/office/drawing/2014/main" id="{987DF8D6-E53D-4C41-B339-1E5094638F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47" name="Group 146">
                <a:extLst>
                  <a:ext uri="{FF2B5EF4-FFF2-40B4-BE49-F238E27FC236}">
                    <a16:creationId xmlns:a16="http://schemas.microsoft.com/office/drawing/2014/main" id="{66036562-1199-405F-B95A-C3A543B5DB4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65" name="Group 164">
                  <a:extLst>
                    <a:ext uri="{FF2B5EF4-FFF2-40B4-BE49-F238E27FC236}">
                      <a16:creationId xmlns:a16="http://schemas.microsoft.com/office/drawing/2014/main" id="{C4C4997E-6944-4940-8B33-92DB90BCE3A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69" name="Straight Connector 168">
                    <a:extLst>
                      <a:ext uri="{FF2B5EF4-FFF2-40B4-BE49-F238E27FC236}">
                        <a16:creationId xmlns:a16="http://schemas.microsoft.com/office/drawing/2014/main" id="{0A44DA53-5DA1-44E2-8EB4-F53CC84C9F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072B3FF-FEA5-46BC-8627-9B46C5F396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1" name="Rectangle 30">
                    <a:extLst>
                      <a:ext uri="{FF2B5EF4-FFF2-40B4-BE49-F238E27FC236}">
                        <a16:creationId xmlns:a16="http://schemas.microsoft.com/office/drawing/2014/main" id="{FB18587D-1BDA-4D28-9B48-3C37C764B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Rectangle 30">
                    <a:extLst>
                      <a:ext uri="{FF2B5EF4-FFF2-40B4-BE49-F238E27FC236}">
                        <a16:creationId xmlns:a16="http://schemas.microsoft.com/office/drawing/2014/main" id="{8CFE033B-F34F-4836-B6F3-93E6C7D9C5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6" name="Group 165">
                  <a:extLst>
                    <a:ext uri="{FF2B5EF4-FFF2-40B4-BE49-F238E27FC236}">
                      <a16:creationId xmlns:a16="http://schemas.microsoft.com/office/drawing/2014/main" id="{07F79761-CFAA-4330-8067-31EC1DC3E16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67" name="Freeform: Shape 166">
                    <a:extLst>
                      <a:ext uri="{FF2B5EF4-FFF2-40B4-BE49-F238E27FC236}">
                        <a16:creationId xmlns:a16="http://schemas.microsoft.com/office/drawing/2014/main" id="{8A0BC496-427B-4836-B989-97B0673D8F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68" name="Freeform: Shape 167">
                    <a:extLst>
                      <a:ext uri="{FF2B5EF4-FFF2-40B4-BE49-F238E27FC236}">
                        <a16:creationId xmlns:a16="http://schemas.microsoft.com/office/drawing/2014/main" id="{A0D554E1-33ED-415C-BF15-FC38D2E33C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48" name="Group 147">
                <a:extLst>
                  <a:ext uri="{FF2B5EF4-FFF2-40B4-BE49-F238E27FC236}">
                    <a16:creationId xmlns:a16="http://schemas.microsoft.com/office/drawing/2014/main" id="{D1F1EE7D-C5FF-46EA-AB9C-94E1F2D9B73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61" name="Group 160">
                  <a:extLst>
                    <a:ext uri="{FF2B5EF4-FFF2-40B4-BE49-F238E27FC236}">
                      <a16:creationId xmlns:a16="http://schemas.microsoft.com/office/drawing/2014/main" id="{2AC2FE37-AED7-4C81-A52E-FD105C1BDA8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3" name="Freeform 68">
                    <a:extLst>
                      <a:ext uri="{FF2B5EF4-FFF2-40B4-BE49-F238E27FC236}">
                        <a16:creationId xmlns:a16="http://schemas.microsoft.com/office/drawing/2014/main" id="{AB34FC05-3259-4BE2-8DA9-91435FAFC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4" name="Freeform 69">
                    <a:extLst>
                      <a:ext uri="{FF2B5EF4-FFF2-40B4-BE49-F238E27FC236}">
                        <a16:creationId xmlns:a16="http://schemas.microsoft.com/office/drawing/2014/main" id="{AC11598E-3FD2-47F3-8E57-D5D6130DBC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62" name="Line 70">
                  <a:extLst>
                    <a:ext uri="{FF2B5EF4-FFF2-40B4-BE49-F238E27FC236}">
                      <a16:creationId xmlns:a16="http://schemas.microsoft.com/office/drawing/2014/main" id="{37D098FA-73CF-44E6-B612-7DE664E5DE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9" name="Group 148">
                <a:extLst>
                  <a:ext uri="{FF2B5EF4-FFF2-40B4-BE49-F238E27FC236}">
                    <a16:creationId xmlns:a16="http://schemas.microsoft.com/office/drawing/2014/main" id="{66672930-1A30-4508-A9D2-FA4271C6B1E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58" name="Freeform 68">
                  <a:extLst>
                    <a:ext uri="{FF2B5EF4-FFF2-40B4-BE49-F238E27FC236}">
                      <a16:creationId xmlns:a16="http://schemas.microsoft.com/office/drawing/2014/main" id="{174F3D5B-9943-4A8B-8699-ABB2B7991B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59" name="Freeform 69">
                  <a:extLst>
                    <a:ext uri="{FF2B5EF4-FFF2-40B4-BE49-F238E27FC236}">
                      <a16:creationId xmlns:a16="http://schemas.microsoft.com/office/drawing/2014/main" id="{6834DCA2-951C-4A9B-8490-5C7BD0FFBB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0" name="Line 70">
                  <a:extLst>
                    <a:ext uri="{FF2B5EF4-FFF2-40B4-BE49-F238E27FC236}">
                      <a16:creationId xmlns:a16="http://schemas.microsoft.com/office/drawing/2014/main" id="{316B6CF4-BCF3-4765-B744-A1EB5A76D3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0" name="Group 149">
                <a:extLst>
                  <a:ext uri="{FF2B5EF4-FFF2-40B4-BE49-F238E27FC236}">
                    <a16:creationId xmlns:a16="http://schemas.microsoft.com/office/drawing/2014/main" id="{BAD99054-FC47-4391-9369-B309A0AA258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51" name="Group 150">
                  <a:extLst>
                    <a:ext uri="{FF2B5EF4-FFF2-40B4-BE49-F238E27FC236}">
                      <a16:creationId xmlns:a16="http://schemas.microsoft.com/office/drawing/2014/main" id="{1A1CDB94-FE6F-4AAC-94D9-DDCEC703B126}"/>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56" name="Freeform: Shape 155">
                    <a:extLst>
                      <a:ext uri="{FF2B5EF4-FFF2-40B4-BE49-F238E27FC236}">
                        <a16:creationId xmlns:a16="http://schemas.microsoft.com/office/drawing/2014/main" id="{99B22DCB-54E6-4769-9DD7-3736B4041B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7" name="Freeform: Shape 156">
                    <a:extLst>
                      <a:ext uri="{FF2B5EF4-FFF2-40B4-BE49-F238E27FC236}">
                        <a16:creationId xmlns:a16="http://schemas.microsoft.com/office/drawing/2014/main" id="{67DA3C33-5733-4571-AD7C-F9D7447D18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nvGrpSpPr>
                <p:cNvPr id="152" name="Group 151">
                  <a:extLst>
                    <a:ext uri="{FF2B5EF4-FFF2-40B4-BE49-F238E27FC236}">
                      <a16:creationId xmlns:a16="http://schemas.microsoft.com/office/drawing/2014/main" id="{DEACDE3F-3571-479B-8545-A0EB157DFB7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53" name="Straight Connector 152">
                    <a:extLst>
                      <a:ext uri="{FF2B5EF4-FFF2-40B4-BE49-F238E27FC236}">
                        <a16:creationId xmlns:a16="http://schemas.microsoft.com/office/drawing/2014/main" id="{0EBC688C-242B-4AF8-9A28-74C5D3A7DD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54" name="Rectangle 5">
                    <a:extLst>
                      <a:ext uri="{FF2B5EF4-FFF2-40B4-BE49-F238E27FC236}">
                        <a16:creationId xmlns:a16="http://schemas.microsoft.com/office/drawing/2014/main" id="{C4C8C45C-CEB8-4DEA-A7C9-8028747D4C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5">
                    <a:extLst>
                      <a:ext uri="{FF2B5EF4-FFF2-40B4-BE49-F238E27FC236}">
                        <a16:creationId xmlns:a16="http://schemas.microsoft.com/office/drawing/2014/main" id="{7FC624AF-D992-41C1-A403-A0A4731BE0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96" name="Group 95">
              <a:extLst>
                <a:ext uri="{FF2B5EF4-FFF2-40B4-BE49-F238E27FC236}">
                  <a16:creationId xmlns:a16="http://schemas.microsoft.com/office/drawing/2014/main" id="{F63171A4-E846-4A64-8292-3ED3583B6DE9}"/>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0800000" flipH="1">
              <a:off x="2171191" y="712681"/>
              <a:ext cx="5539609" cy="5682348"/>
              <a:chOff x="6623433" y="457964"/>
              <a:chExt cx="5539609" cy="5682348"/>
            </a:xfrm>
          </p:grpSpPr>
          <p:grpSp>
            <p:nvGrpSpPr>
              <p:cNvPr id="97" name="Group 96">
                <a:extLst>
                  <a:ext uri="{FF2B5EF4-FFF2-40B4-BE49-F238E27FC236}">
                    <a16:creationId xmlns:a16="http://schemas.microsoft.com/office/drawing/2014/main" id="{E59C66F3-BAB8-46AB-849B-0BC14A74B8A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24" name="Freeform 64">
                  <a:extLst>
                    <a:ext uri="{FF2B5EF4-FFF2-40B4-BE49-F238E27FC236}">
                      <a16:creationId xmlns:a16="http://schemas.microsoft.com/office/drawing/2014/main" id="{68CD087B-52FF-4F11-A251-6F6A6B9093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5" name="Freeform 81">
                  <a:extLst>
                    <a:ext uri="{FF2B5EF4-FFF2-40B4-BE49-F238E27FC236}">
                      <a16:creationId xmlns:a16="http://schemas.microsoft.com/office/drawing/2014/main" id="{7FD7CD23-A1FC-41E8-A563-0B0A87A8FC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6" name="Freeform 61">
                  <a:extLst>
                    <a:ext uri="{FF2B5EF4-FFF2-40B4-BE49-F238E27FC236}">
                      <a16:creationId xmlns:a16="http://schemas.microsoft.com/office/drawing/2014/main" id="{A3A34481-695D-470B-9A01-A047EAA615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7" name="Freeform 78">
                  <a:extLst>
                    <a:ext uri="{FF2B5EF4-FFF2-40B4-BE49-F238E27FC236}">
                      <a16:creationId xmlns:a16="http://schemas.microsoft.com/office/drawing/2014/main" id="{5B26EEFA-6CAA-4BF6-B4BD-7C083D59B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8" name="Freeform 84">
                  <a:extLst>
                    <a:ext uri="{FF2B5EF4-FFF2-40B4-BE49-F238E27FC236}">
                      <a16:creationId xmlns:a16="http://schemas.microsoft.com/office/drawing/2014/main" id="{61976329-310A-4F70-B22C-F032D4BF7E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9" name="Freeform 87">
                  <a:extLst>
                    <a:ext uri="{FF2B5EF4-FFF2-40B4-BE49-F238E27FC236}">
                      <a16:creationId xmlns:a16="http://schemas.microsoft.com/office/drawing/2014/main" id="{0A0DA1ED-70C5-4D8F-B61F-F6E9E07D59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0" name="Freeform 60">
                  <a:extLst>
                    <a:ext uri="{FF2B5EF4-FFF2-40B4-BE49-F238E27FC236}">
                      <a16:creationId xmlns:a16="http://schemas.microsoft.com/office/drawing/2014/main" id="{EDF58541-8ECC-487F-96C7-3267D0F9C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59">
                  <a:extLst>
                    <a:ext uri="{FF2B5EF4-FFF2-40B4-BE49-F238E27FC236}">
                      <a16:creationId xmlns:a16="http://schemas.microsoft.com/office/drawing/2014/main" id="{D1DAAA62-5552-4436-97D9-353F629E8A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62">
                  <a:extLst>
                    <a:ext uri="{FF2B5EF4-FFF2-40B4-BE49-F238E27FC236}">
                      <a16:creationId xmlns:a16="http://schemas.microsoft.com/office/drawing/2014/main" id="{EBA1BB6B-72EF-4525-89A1-FC5BE70D71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65">
                  <a:extLst>
                    <a:ext uri="{FF2B5EF4-FFF2-40B4-BE49-F238E27FC236}">
                      <a16:creationId xmlns:a16="http://schemas.microsoft.com/office/drawing/2014/main" id="{D3BD4012-93F7-424A-9146-8E7E831D9E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79">
                  <a:extLst>
                    <a:ext uri="{FF2B5EF4-FFF2-40B4-BE49-F238E27FC236}">
                      <a16:creationId xmlns:a16="http://schemas.microsoft.com/office/drawing/2014/main" id="{A2E36983-6A8E-4C78-AA27-363C0D676C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82">
                  <a:extLst>
                    <a:ext uri="{FF2B5EF4-FFF2-40B4-BE49-F238E27FC236}">
                      <a16:creationId xmlns:a16="http://schemas.microsoft.com/office/drawing/2014/main" id="{AB2380FC-F201-44F0-A531-1402201E4E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85">
                  <a:extLst>
                    <a:ext uri="{FF2B5EF4-FFF2-40B4-BE49-F238E27FC236}">
                      <a16:creationId xmlns:a16="http://schemas.microsoft.com/office/drawing/2014/main" id="{737C3A27-BD47-4E93-A1E3-33B902DD06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88">
                  <a:extLst>
                    <a:ext uri="{FF2B5EF4-FFF2-40B4-BE49-F238E27FC236}">
                      <a16:creationId xmlns:a16="http://schemas.microsoft.com/office/drawing/2014/main" id="{C257BCC6-B88D-4C3B-BEFD-25D320F39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38" name="Group 137">
                  <a:extLst>
                    <a:ext uri="{FF2B5EF4-FFF2-40B4-BE49-F238E27FC236}">
                      <a16:creationId xmlns:a16="http://schemas.microsoft.com/office/drawing/2014/main" id="{0519964D-597A-4E0C-B66C-89D30B8582B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39" name="Line 63">
                    <a:extLst>
                      <a:ext uri="{FF2B5EF4-FFF2-40B4-BE49-F238E27FC236}">
                        <a16:creationId xmlns:a16="http://schemas.microsoft.com/office/drawing/2014/main" id="{A31BADE6-3732-4787-8841-96E8F05C0A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0" name="Line 66">
                    <a:extLst>
                      <a:ext uri="{FF2B5EF4-FFF2-40B4-BE49-F238E27FC236}">
                        <a16:creationId xmlns:a16="http://schemas.microsoft.com/office/drawing/2014/main" id="{447ED593-61E3-4BD7-8984-7FE5621549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1" name="Line 67">
                    <a:extLst>
                      <a:ext uri="{FF2B5EF4-FFF2-40B4-BE49-F238E27FC236}">
                        <a16:creationId xmlns:a16="http://schemas.microsoft.com/office/drawing/2014/main" id="{6AD98272-0FC0-49AC-9877-8D2BAA514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2" name="Line 80">
                    <a:extLst>
                      <a:ext uri="{FF2B5EF4-FFF2-40B4-BE49-F238E27FC236}">
                        <a16:creationId xmlns:a16="http://schemas.microsoft.com/office/drawing/2014/main" id="{D54770D9-48C7-4C76-9F40-65C9B9C05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3" name="Line 83">
                    <a:extLst>
                      <a:ext uri="{FF2B5EF4-FFF2-40B4-BE49-F238E27FC236}">
                        <a16:creationId xmlns:a16="http://schemas.microsoft.com/office/drawing/2014/main" id="{4B9C1A3A-3DED-4CC1-820C-16B358DF9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4" name="Line 86">
                    <a:extLst>
                      <a:ext uri="{FF2B5EF4-FFF2-40B4-BE49-F238E27FC236}">
                        <a16:creationId xmlns:a16="http://schemas.microsoft.com/office/drawing/2014/main" id="{2404A56E-8A81-48CB-9AC4-2CB6EA55DD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Line 89">
                    <a:extLst>
                      <a:ext uri="{FF2B5EF4-FFF2-40B4-BE49-F238E27FC236}">
                        <a16:creationId xmlns:a16="http://schemas.microsoft.com/office/drawing/2014/main" id="{6D6A743B-85A5-41A8-9664-D654620D2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8" name="Group 97">
                <a:extLst>
                  <a:ext uri="{FF2B5EF4-FFF2-40B4-BE49-F238E27FC236}">
                    <a16:creationId xmlns:a16="http://schemas.microsoft.com/office/drawing/2014/main" id="{23DAD9FD-AF99-4D89-9BC8-E6739BD17ACA}"/>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16" name="Group 115">
                  <a:extLst>
                    <a:ext uri="{FF2B5EF4-FFF2-40B4-BE49-F238E27FC236}">
                      <a16:creationId xmlns:a16="http://schemas.microsoft.com/office/drawing/2014/main" id="{D7170781-0173-4FAB-8358-42C469FC51A3}"/>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20" name="Straight Connector 119">
                    <a:extLst>
                      <a:ext uri="{FF2B5EF4-FFF2-40B4-BE49-F238E27FC236}">
                        <a16:creationId xmlns:a16="http://schemas.microsoft.com/office/drawing/2014/main" id="{03C55E22-B879-4AE0-BC46-BA8A4E950C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A07E073-1978-4DCC-9E5C-FF89EF524B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2" name="Rectangle 30">
                    <a:extLst>
                      <a:ext uri="{FF2B5EF4-FFF2-40B4-BE49-F238E27FC236}">
                        <a16:creationId xmlns:a16="http://schemas.microsoft.com/office/drawing/2014/main" id="{5691F80E-D2E0-4E78-AA76-8D827AE410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30">
                    <a:extLst>
                      <a:ext uri="{FF2B5EF4-FFF2-40B4-BE49-F238E27FC236}">
                        <a16:creationId xmlns:a16="http://schemas.microsoft.com/office/drawing/2014/main" id="{E34C55D1-5C55-44D3-9C26-E1951DA393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7" name="Group 116">
                  <a:extLst>
                    <a:ext uri="{FF2B5EF4-FFF2-40B4-BE49-F238E27FC236}">
                      <a16:creationId xmlns:a16="http://schemas.microsoft.com/office/drawing/2014/main" id="{4C9CB0E6-07EF-4140-926D-D380C1A88EB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18" name="Freeform: Shape 117">
                    <a:extLst>
                      <a:ext uri="{FF2B5EF4-FFF2-40B4-BE49-F238E27FC236}">
                        <a16:creationId xmlns:a16="http://schemas.microsoft.com/office/drawing/2014/main" id="{263BBD78-504D-435B-8933-2C460DC38E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9" name="Freeform: Shape 118">
                    <a:extLst>
                      <a:ext uri="{FF2B5EF4-FFF2-40B4-BE49-F238E27FC236}">
                        <a16:creationId xmlns:a16="http://schemas.microsoft.com/office/drawing/2014/main" id="{1AD78D29-1FCF-4E88-A958-924F701D5E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99" name="Group 98">
                <a:extLst>
                  <a:ext uri="{FF2B5EF4-FFF2-40B4-BE49-F238E27FC236}">
                    <a16:creationId xmlns:a16="http://schemas.microsoft.com/office/drawing/2014/main" id="{EA551A3F-69EF-45CC-87F7-867808A3FAD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12" name="Group 111">
                  <a:extLst>
                    <a:ext uri="{FF2B5EF4-FFF2-40B4-BE49-F238E27FC236}">
                      <a16:creationId xmlns:a16="http://schemas.microsoft.com/office/drawing/2014/main" id="{12724B09-E74E-49FA-BB5D-583BB89B798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14" name="Freeform 68">
                    <a:extLst>
                      <a:ext uri="{FF2B5EF4-FFF2-40B4-BE49-F238E27FC236}">
                        <a16:creationId xmlns:a16="http://schemas.microsoft.com/office/drawing/2014/main" id="{DA2788BF-64AD-4328-8CB9-8C2C98CF54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5" name="Freeform 69">
                    <a:extLst>
                      <a:ext uri="{FF2B5EF4-FFF2-40B4-BE49-F238E27FC236}">
                        <a16:creationId xmlns:a16="http://schemas.microsoft.com/office/drawing/2014/main" id="{D9591CB5-16C9-44FC-B125-529D33F91B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13" name="Line 70">
                  <a:extLst>
                    <a:ext uri="{FF2B5EF4-FFF2-40B4-BE49-F238E27FC236}">
                      <a16:creationId xmlns:a16="http://schemas.microsoft.com/office/drawing/2014/main" id="{4F82A945-38F0-45AF-A28A-C6A0E6A2E7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0" name="Group 99">
                <a:extLst>
                  <a:ext uri="{FF2B5EF4-FFF2-40B4-BE49-F238E27FC236}">
                    <a16:creationId xmlns:a16="http://schemas.microsoft.com/office/drawing/2014/main" id="{80FA6744-F48F-4652-86E5-BA3ABEF3227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09" name="Freeform 68">
                  <a:extLst>
                    <a:ext uri="{FF2B5EF4-FFF2-40B4-BE49-F238E27FC236}">
                      <a16:creationId xmlns:a16="http://schemas.microsoft.com/office/drawing/2014/main" id="{FAC3DEAD-5797-4CA1-A8F2-3F487AAC6B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0" name="Freeform 69">
                  <a:extLst>
                    <a:ext uri="{FF2B5EF4-FFF2-40B4-BE49-F238E27FC236}">
                      <a16:creationId xmlns:a16="http://schemas.microsoft.com/office/drawing/2014/main" id="{F9AF9D64-C9FB-4D32-993D-3423A2E55E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Line 70">
                  <a:extLst>
                    <a:ext uri="{FF2B5EF4-FFF2-40B4-BE49-F238E27FC236}">
                      <a16:creationId xmlns:a16="http://schemas.microsoft.com/office/drawing/2014/main" id="{9097AC72-422F-4CE0-A772-A63E2294A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1" name="Group 100">
                <a:extLst>
                  <a:ext uri="{FF2B5EF4-FFF2-40B4-BE49-F238E27FC236}">
                    <a16:creationId xmlns:a16="http://schemas.microsoft.com/office/drawing/2014/main" id="{1A6B3F4D-48A0-4FC2-8720-2606D6AA04C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02" name="Group 101">
                  <a:extLst>
                    <a:ext uri="{FF2B5EF4-FFF2-40B4-BE49-F238E27FC236}">
                      <a16:creationId xmlns:a16="http://schemas.microsoft.com/office/drawing/2014/main" id="{67E4FA26-563D-4D19-BAEB-A370818E51A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07" name="Freeform: Shape 106">
                    <a:extLst>
                      <a:ext uri="{FF2B5EF4-FFF2-40B4-BE49-F238E27FC236}">
                        <a16:creationId xmlns:a16="http://schemas.microsoft.com/office/drawing/2014/main" id="{03B51AAC-6B1D-43D1-8885-402653BA90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8" name="Freeform: Shape 107">
                    <a:extLst>
                      <a:ext uri="{FF2B5EF4-FFF2-40B4-BE49-F238E27FC236}">
                        <a16:creationId xmlns:a16="http://schemas.microsoft.com/office/drawing/2014/main" id="{CF4180FB-7FBD-421F-A284-4C2CC61B38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nvGrpSpPr>
                <p:cNvPr id="103" name="Group 102">
                  <a:extLst>
                    <a:ext uri="{FF2B5EF4-FFF2-40B4-BE49-F238E27FC236}">
                      <a16:creationId xmlns:a16="http://schemas.microsoft.com/office/drawing/2014/main" id="{28E615C5-6A2E-4BF3-A3A8-9061C5B1B84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04" name="Straight Connector 103">
                    <a:extLst>
                      <a:ext uri="{FF2B5EF4-FFF2-40B4-BE49-F238E27FC236}">
                        <a16:creationId xmlns:a16="http://schemas.microsoft.com/office/drawing/2014/main" id="{B15A4CEB-6B8D-48C3-8484-3EC282A34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 name="Rectangle 5">
                    <a:extLst>
                      <a:ext uri="{FF2B5EF4-FFF2-40B4-BE49-F238E27FC236}">
                        <a16:creationId xmlns:a16="http://schemas.microsoft.com/office/drawing/2014/main" id="{38F7FD7D-E582-4214-B1B3-D289130553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5">
                    <a:extLst>
                      <a:ext uri="{FF2B5EF4-FFF2-40B4-BE49-F238E27FC236}">
                        <a16:creationId xmlns:a16="http://schemas.microsoft.com/office/drawing/2014/main" id="{B74D1DAC-C0D4-447E-8665-EAFF34F4E3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sp>
        <p:nvSpPr>
          <p:cNvPr id="7" name="Text Placeholder 6">
            <a:extLst>
              <a:ext uri="{FF2B5EF4-FFF2-40B4-BE49-F238E27FC236}">
                <a16:creationId xmlns:a16="http://schemas.microsoft.com/office/drawing/2014/main" id="{9CF2D931-86F8-40B1-B2C0-BE477572ECCA}"/>
              </a:ext>
            </a:extLst>
          </p:cNvPr>
          <p:cNvSpPr>
            <a:spLocks noGrp="1"/>
          </p:cNvSpPr>
          <p:nvPr>
            <p:ph type="body" sz="quarter" idx="14"/>
          </p:nvPr>
        </p:nvSpPr>
        <p:spPr>
          <a:xfrm>
            <a:off x="8181686" y="2876550"/>
            <a:ext cx="3059113" cy="2983947"/>
          </a:xfrm>
        </p:spPr>
        <p:txBody>
          <a:bodyPr/>
          <a:lstStyle>
            <a:lvl1pPr marL="0" indent="0" algn="ctr">
              <a:buNone/>
              <a:defRPr/>
            </a:lvl1pPr>
            <a:lvl2pPr marL="360000" indent="0">
              <a:buFont typeface="Arial" panose="020B0604020202020204" pitchFamily="34" charset="0"/>
              <a:buNone/>
              <a:defRPr/>
            </a:lvl2pPr>
            <a:lvl3pPr marL="720000" indent="0">
              <a:buNone/>
              <a:defRPr/>
            </a:lvl3pPr>
            <a:lvl4pPr marL="1080000" indent="0">
              <a:buFont typeface="Arial" panose="020B0604020202020204" pitchFamily="34" charset="0"/>
              <a:buNone/>
              <a:defRPr/>
            </a:lvl4pPr>
            <a:lvl5pPr marL="1440000" indent="0">
              <a:buNone/>
              <a:defRPr/>
            </a:lvl5pPr>
          </a:lstStyle>
          <a:p>
            <a:pPr lvl="0"/>
            <a:r>
              <a:rPr lang="en-US"/>
              <a:t>Click to edit Master text styles</a:t>
            </a:r>
          </a:p>
        </p:txBody>
      </p:sp>
    </p:spTree>
    <p:extLst>
      <p:ext uri="{BB962C8B-B14F-4D97-AF65-F5344CB8AC3E}">
        <p14:creationId xmlns:p14="http://schemas.microsoft.com/office/powerpoint/2010/main" val="1339192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E07E-6121-D45F-DFB8-4C8E9F239E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7E993-D02C-F305-CF62-E896E9C0AE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EADDA9-B41E-D6CA-75FC-4AC71B0CAF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E797F-94BF-AA2B-FE2D-5FF56BD35F6A}"/>
              </a:ext>
            </a:extLst>
          </p:cNvPr>
          <p:cNvSpPr>
            <a:spLocks noGrp="1"/>
          </p:cNvSpPr>
          <p:nvPr>
            <p:ph type="dt" sz="half" idx="10"/>
          </p:nvPr>
        </p:nvSpPr>
        <p:spPr/>
        <p:txBody>
          <a:bodyPr/>
          <a:lstStyle/>
          <a:p>
            <a:fld id="{7829F9C9-734F-47A8-B2A9-3F8FC22A41B2}" type="datetimeFigureOut">
              <a:rPr lang="en-US" smtClean="0"/>
              <a:t>5/17/2024</a:t>
            </a:fld>
            <a:endParaRPr lang="en-US"/>
          </a:p>
        </p:txBody>
      </p:sp>
      <p:sp>
        <p:nvSpPr>
          <p:cNvPr id="6" name="Footer Placeholder 5">
            <a:extLst>
              <a:ext uri="{FF2B5EF4-FFF2-40B4-BE49-F238E27FC236}">
                <a16:creationId xmlns:a16="http://schemas.microsoft.com/office/drawing/2014/main" id="{9C91B939-0BCF-7D6F-B5BF-71B8BFDB16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DC4F25-A588-9B6E-AA96-EE41E5084BC1}"/>
              </a:ext>
            </a:extLst>
          </p:cNvPr>
          <p:cNvSpPr>
            <a:spLocks noGrp="1"/>
          </p:cNvSpPr>
          <p:nvPr>
            <p:ph type="sldNum" sz="quarter" idx="12"/>
          </p:nvPr>
        </p:nvSpPr>
        <p:spPr/>
        <p:txBody>
          <a:bodyPr/>
          <a:lstStyle/>
          <a:p>
            <a:fld id="{C1E6332F-8E28-423F-BEC1-DACD3C309DD3}" type="slidenum">
              <a:rPr lang="en-US" smtClean="0"/>
              <a:t>‹#›</a:t>
            </a:fld>
            <a:endParaRPr lang="en-US"/>
          </a:p>
        </p:txBody>
      </p:sp>
    </p:spTree>
    <p:extLst>
      <p:ext uri="{BB962C8B-B14F-4D97-AF65-F5344CB8AC3E}">
        <p14:creationId xmlns:p14="http://schemas.microsoft.com/office/powerpoint/2010/main" val="384763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0EA4-58D9-0055-89B4-68F43FBBE1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5FB25F-DF0F-8FBE-B6B1-0340D2FE15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16D680-0D9D-442E-79F0-E6FBC75264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B3037A-9EF0-D574-D386-4F30FC9BA8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31A37F-BC36-B99D-5D42-08CE24852B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E88870-E623-E0D9-8DD8-B35C03EEC095}"/>
              </a:ext>
            </a:extLst>
          </p:cNvPr>
          <p:cNvSpPr>
            <a:spLocks noGrp="1"/>
          </p:cNvSpPr>
          <p:nvPr>
            <p:ph type="dt" sz="half" idx="10"/>
          </p:nvPr>
        </p:nvSpPr>
        <p:spPr/>
        <p:txBody>
          <a:bodyPr/>
          <a:lstStyle/>
          <a:p>
            <a:fld id="{7829F9C9-734F-47A8-B2A9-3F8FC22A41B2}" type="datetimeFigureOut">
              <a:rPr lang="en-US" smtClean="0"/>
              <a:t>5/17/2024</a:t>
            </a:fld>
            <a:endParaRPr lang="en-US"/>
          </a:p>
        </p:txBody>
      </p:sp>
      <p:sp>
        <p:nvSpPr>
          <p:cNvPr id="8" name="Footer Placeholder 7">
            <a:extLst>
              <a:ext uri="{FF2B5EF4-FFF2-40B4-BE49-F238E27FC236}">
                <a16:creationId xmlns:a16="http://schemas.microsoft.com/office/drawing/2014/main" id="{AA499166-7ED5-0714-587B-9A08F7EB2A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C71414-A594-0FDA-C7A4-59B10352816C}"/>
              </a:ext>
            </a:extLst>
          </p:cNvPr>
          <p:cNvSpPr>
            <a:spLocks noGrp="1"/>
          </p:cNvSpPr>
          <p:nvPr>
            <p:ph type="sldNum" sz="quarter" idx="12"/>
          </p:nvPr>
        </p:nvSpPr>
        <p:spPr/>
        <p:txBody>
          <a:bodyPr/>
          <a:lstStyle/>
          <a:p>
            <a:fld id="{C1E6332F-8E28-423F-BEC1-DACD3C309DD3}" type="slidenum">
              <a:rPr lang="en-US" smtClean="0"/>
              <a:t>‹#›</a:t>
            </a:fld>
            <a:endParaRPr lang="en-US"/>
          </a:p>
        </p:txBody>
      </p:sp>
    </p:spTree>
    <p:extLst>
      <p:ext uri="{BB962C8B-B14F-4D97-AF65-F5344CB8AC3E}">
        <p14:creationId xmlns:p14="http://schemas.microsoft.com/office/powerpoint/2010/main" val="2141548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82A6-9124-BFFA-7B20-BA1A83F32C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79EF48-53E7-0366-CA1B-7A8C475714CD}"/>
              </a:ext>
            </a:extLst>
          </p:cNvPr>
          <p:cNvSpPr>
            <a:spLocks noGrp="1"/>
          </p:cNvSpPr>
          <p:nvPr>
            <p:ph type="dt" sz="half" idx="10"/>
          </p:nvPr>
        </p:nvSpPr>
        <p:spPr/>
        <p:txBody>
          <a:bodyPr/>
          <a:lstStyle/>
          <a:p>
            <a:fld id="{7829F9C9-734F-47A8-B2A9-3F8FC22A41B2}" type="datetimeFigureOut">
              <a:rPr lang="en-US" smtClean="0"/>
              <a:t>5/17/2024</a:t>
            </a:fld>
            <a:endParaRPr lang="en-US"/>
          </a:p>
        </p:txBody>
      </p:sp>
      <p:sp>
        <p:nvSpPr>
          <p:cNvPr id="4" name="Footer Placeholder 3">
            <a:extLst>
              <a:ext uri="{FF2B5EF4-FFF2-40B4-BE49-F238E27FC236}">
                <a16:creationId xmlns:a16="http://schemas.microsoft.com/office/drawing/2014/main" id="{783C521D-B8B1-2FDA-6055-D69DC37D18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586718-FC15-FEB2-4EEA-AC81E6A1A121}"/>
              </a:ext>
            </a:extLst>
          </p:cNvPr>
          <p:cNvSpPr>
            <a:spLocks noGrp="1"/>
          </p:cNvSpPr>
          <p:nvPr>
            <p:ph type="sldNum" sz="quarter" idx="12"/>
          </p:nvPr>
        </p:nvSpPr>
        <p:spPr/>
        <p:txBody>
          <a:bodyPr/>
          <a:lstStyle/>
          <a:p>
            <a:fld id="{C1E6332F-8E28-423F-BEC1-DACD3C309DD3}" type="slidenum">
              <a:rPr lang="en-US" smtClean="0"/>
              <a:t>‹#›</a:t>
            </a:fld>
            <a:endParaRPr lang="en-US"/>
          </a:p>
        </p:txBody>
      </p:sp>
    </p:spTree>
    <p:extLst>
      <p:ext uri="{BB962C8B-B14F-4D97-AF65-F5344CB8AC3E}">
        <p14:creationId xmlns:p14="http://schemas.microsoft.com/office/powerpoint/2010/main" val="2259636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53BD3-0009-33E3-D541-DD71A5068266}"/>
              </a:ext>
            </a:extLst>
          </p:cNvPr>
          <p:cNvSpPr>
            <a:spLocks noGrp="1"/>
          </p:cNvSpPr>
          <p:nvPr>
            <p:ph type="dt" sz="half" idx="10"/>
          </p:nvPr>
        </p:nvSpPr>
        <p:spPr/>
        <p:txBody>
          <a:bodyPr/>
          <a:lstStyle/>
          <a:p>
            <a:fld id="{7829F9C9-734F-47A8-B2A9-3F8FC22A41B2}" type="datetimeFigureOut">
              <a:rPr lang="en-US" smtClean="0"/>
              <a:t>5/17/2024</a:t>
            </a:fld>
            <a:endParaRPr lang="en-US"/>
          </a:p>
        </p:txBody>
      </p:sp>
      <p:sp>
        <p:nvSpPr>
          <p:cNvPr id="3" name="Footer Placeholder 2">
            <a:extLst>
              <a:ext uri="{FF2B5EF4-FFF2-40B4-BE49-F238E27FC236}">
                <a16:creationId xmlns:a16="http://schemas.microsoft.com/office/drawing/2014/main" id="{C436D1E8-7115-4239-781C-7FC4D9A419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1AB951-41E0-0E6A-A9AA-0B5D20B6FB0F}"/>
              </a:ext>
            </a:extLst>
          </p:cNvPr>
          <p:cNvSpPr>
            <a:spLocks noGrp="1"/>
          </p:cNvSpPr>
          <p:nvPr>
            <p:ph type="sldNum" sz="quarter" idx="12"/>
          </p:nvPr>
        </p:nvSpPr>
        <p:spPr/>
        <p:txBody>
          <a:bodyPr/>
          <a:lstStyle/>
          <a:p>
            <a:fld id="{C1E6332F-8E28-423F-BEC1-DACD3C309DD3}" type="slidenum">
              <a:rPr lang="en-US" smtClean="0"/>
              <a:t>‹#›</a:t>
            </a:fld>
            <a:endParaRPr lang="en-US"/>
          </a:p>
        </p:txBody>
      </p:sp>
    </p:spTree>
    <p:extLst>
      <p:ext uri="{BB962C8B-B14F-4D97-AF65-F5344CB8AC3E}">
        <p14:creationId xmlns:p14="http://schemas.microsoft.com/office/powerpoint/2010/main" val="3623338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1B483-D14C-A2A1-C12C-4D7B2979D0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3E5DC6-AE4D-BAE9-2ACB-BEDF8BF40E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08D2A8-D689-3512-D488-B18782F1EE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5177D1-D2EF-4D37-D10E-8C4279F174B7}"/>
              </a:ext>
            </a:extLst>
          </p:cNvPr>
          <p:cNvSpPr>
            <a:spLocks noGrp="1"/>
          </p:cNvSpPr>
          <p:nvPr>
            <p:ph type="dt" sz="half" idx="10"/>
          </p:nvPr>
        </p:nvSpPr>
        <p:spPr/>
        <p:txBody>
          <a:bodyPr/>
          <a:lstStyle/>
          <a:p>
            <a:fld id="{7829F9C9-734F-47A8-B2A9-3F8FC22A41B2}" type="datetimeFigureOut">
              <a:rPr lang="en-US" smtClean="0"/>
              <a:t>5/17/2024</a:t>
            </a:fld>
            <a:endParaRPr lang="en-US"/>
          </a:p>
        </p:txBody>
      </p:sp>
      <p:sp>
        <p:nvSpPr>
          <p:cNvPr id="6" name="Footer Placeholder 5">
            <a:extLst>
              <a:ext uri="{FF2B5EF4-FFF2-40B4-BE49-F238E27FC236}">
                <a16:creationId xmlns:a16="http://schemas.microsoft.com/office/drawing/2014/main" id="{4F75F0AF-C0C4-4395-1950-13ADCF3563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EF9633-9437-01AF-6C38-FDF853364E5F}"/>
              </a:ext>
            </a:extLst>
          </p:cNvPr>
          <p:cNvSpPr>
            <a:spLocks noGrp="1"/>
          </p:cNvSpPr>
          <p:nvPr>
            <p:ph type="sldNum" sz="quarter" idx="12"/>
          </p:nvPr>
        </p:nvSpPr>
        <p:spPr/>
        <p:txBody>
          <a:bodyPr/>
          <a:lstStyle/>
          <a:p>
            <a:fld id="{C1E6332F-8E28-423F-BEC1-DACD3C309DD3}" type="slidenum">
              <a:rPr lang="en-US" smtClean="0"/>
              <a:t>‹#›</a:t>
            </a:fld>
            <a:endParaRPr lang="en-US"/>
          </a:p>
        </p:txBody>
      </p:sp>
    </p:spTree>
    <p:extLst>
      <p:ext uri="{BB962C8B-B14F-4D97-AF65-F5344CB8AC3E}">
        <p14:creationId xmlns:p14="http://schemas.microsoft.com/office/powerpoint/2010/main" val="2590841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1EA44-D6A6-27DB-343A-17A09D9904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0B1271-BD4E-C7E8-BD86-276DA3E260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6F824F-4406-F596-F58E-618E628FE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E284A1-1EDD-B46C-2CDC-3B74604FD1B1}"/>
              </a:ext>
            </a:extLst>
          </p:cNvPr>
          <p:cNvSpPr>
            <a:spLocks noGrp="1"/>
          </p:cNvSpPr>
          <p:nvPr>
            <p:ph type="dt" sz="half" idx="10"/>
          </p:nvPr>
        </p:nvSpPr>
        <p:spPr/>
        <p:txBody>
          <a:bodyPr/>
          <a:lstStyle/>
          <a:p>
            <a:fld id="{7829F9C9-734F-47A8-B2A9-3F8FC22A41B2}" type="datetimeFigureOut">
              <a:rPr lang="en-US" smtClean="0"/>
              <a:t>5/17/2024</a:t>
            </a:fld>
            <a:endParaRPr lang="en-US"/>
          </a:p>
        </p:txBody>
      </p:sp>
      <p:sp>
        <p:nvSpPr>
          <p:cNvPr id="6" name="Footer Placeholder 5">
            <a:extLst>
              <a:ext uri="{FF2B5EF4-FFF2-40B4-BE49-F238E27FC236}">
                <a16:creationId xmlns:a16="http://schemas.microsoft.com/office/drawing/2014/main" id="{3FC61294-DE97-4E0A-74A0-F314BEEE6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E6538-FF55-3CCC-CA7E-ECFE3A39A502}"/>
              </a:ext>
            </a:extLst>
          </p:cNvPr>
          <p:cNvSpPr>
            <a:spLocks noGrp="1"/>
          </p:cNvSpPr>
          <p:nvPr>
            <p:ph type="sldNum" sz="quarter" idx="12"/>
          </p:nvPr>
        </p:nvSpPr>
        <p:spPr/>
        <p:txBody>
          <a:bodyPr/>
          <a:lstStyle/>
          <a:p>
            <a:fld id="{C1E6332F-8E28-423F-BEC1-DACD3C309DD3}" type="slidenum">
              <a:rPr lang="en-US" smtClean="0"/>
              <a:t>‹#›</a:t>
            </a:fld>
            <a:endParaRPr lang="en-US"/>
          </a:p>
        </p:txBody>
      </p:sp>
    </p:spTree>
    <p:extLst>
      <p:ext uri="{BB962C8B-B14F-4D97-AF65-F5344CB8AC3E}">
        <p14:creationId xmlns:p14="http://schemas.microsoft.com/office/powerpoint/2010/main" val="3783313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8E2744-1961-92C4-79FD-E77654E7E3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7F2E1C-8984-0C86-A115-A3F964979E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577E0B-A461-DAE4-F5C5-62435A676E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829F9C9-734F-47A8-B2A9-3F8FC22A41B2}" type="datetimeFigureOut">
              <a:rPr lang="en-US" smtClean="0"/>
              <a:t>5/17/2024</a:t>
            </a:fld>
            <a:endParaRPr lang="en-US"/>
          </a:p>
        </p:txBody>
      </p:sp>
      <p:sp>
        <p:nvSpPr>
          <p:cNvPr id="5" name="Footer Placeholder 4">
            <a:extLst>
              <a:ext uri="{FF2B5EF4-FFF2-40B4-BE49-F238E27FC236}">
                <a16:creationId xmlns:a16="http://schemas.microsoft.com/office/drawing/2014/main" id="{0394A881-EFE8-E521-04AF-40E1D53398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0AF6BDD-4CDB-DC3C-2D01-CD56FF4F83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E6332F-8E28-423F-BEC1-DACD3C309DD3}" type="slidenum">
              <a:rPr lang="en-US" smtClean="0"/>
              <a:t>‹#›</a:t>
            </a:fld>
            <a:endParaRPr lang="en-US"/>
          </a:p>
        </p:txBody>
      </p:sp>
    </p:spTree>
    <p:extLst>
      <p:ext uri="{BB962C8B-B14F-4D97-AF65-F5344CB8AC3E}">
        <p14:creationId xmlns:p14="http://schemas.microsoft.com/office/powerpoint/2010/main" val="3548542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587BF9-CEDA-AB34-AE16-DE6FC6AA7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12F5DE-74B3-88B7-B8C2-3CEE22352C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9849CE-E649-539B-B8CE-112119BDDE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57137F-19AB-4B88-BCEF-DD248DAD7817}" type="datetimeFigureOut">
              <a:rPr lang="en-US" smtClean="0"/>
              <a:t>5/17/2024</a:t>
            </a:fld>
            <a:endParaRPr lang="en-US"/>
          </a:p>
        </p:txBody>
      </p:sp>
      <p:sp>
        <p:nvSpPr>
          <p:cNvPr id="5" name="Footer Placeholder 4">
            <a:extLst>
              <a:ext uri="{FF2B5EF4-FFF2-40B4-BE49-F238E27FC236}">
                <a16:creationId xmlns:a16="http://schemas.microsoft.com/office/drawing/2014/main" id="{E6C97E60-3EBA-4AB3-7471-351031B292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2E0C37-57D6-2731-2B33-E48288F6A8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B95BCD-3C5D-4C5E-A6E2-77623BFB9FCB}" type="slidenum">
              <a:rPr lang="en-US" smtClean="0"/>
              <a:t>‹#›</a:t>
            </a:fld>
            <a:endParaRPr lang="en-US"/>
          </a:p>
        </p:txBody>
      </p:sp>
    </p:spTree>
    <p:extLst>
      <p:ext uri="{BB962C8B-B14F-4D97-AF65-F5344CB8AC3E}">
        <p14:creationId xmlns:p14="http://schemas.microsoft.com/office/powerpoint/2010/main" val="1079013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r>
              <a:rPr lang="en-US" dirty="0"/>
              <a:t>20XX</a:t>
            </a:r>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40947172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37">
          <p15:clr>
            <a:srgbClr val="F26B43"/>
          </p15:clr>
        </p15:guide>
        <p15:guide id="3" pos="680">
          <p15:clr>
            <a:srgbClr val="F26B43"/>
          </p15:clr>
        </p15:guide>
        <p15:guide id="4" pos="7000">
          <p15:clr>
            <a:srgbClr val="F26B43"/>
          </p15:clr>
        </p15:guide>
        <p15:guide id="5" orient="horz" pos="679">
          <p15:clr>
            <a:srgbClr val="F26B43"/>
          </p15:clr>
        </p15:guide>
        <p15:guide id="6" orient="horz" pos="3640">
          <p15:clr>
            <a:srgbClr val="F26B43"/>
          </p15:clr>
        </p15:guide>
        <p15:guide id="7" pos="6644">
          <p15:clr>
            <a:srgbClr val="F26B43"/>
          </p15:clr>
        </p15:guide>
        <p15:guide id="8" pos="6289">
          <p15:clr>
            <a:srgbClr val="F26B43"/>
          </p15:clr>
        </p15:guide>
        <p15:guide id="9" pos="5945">
          <p15:clr>
            <a:srgbClr val="F26B43"/>
          </p15:clr>
        </p15:guide>
        <p15:guide id="10" pos="1391">
          <p15:clr>
            <a:srgbClr val="F26B43"/>
          </p15:clr>
        </p15:guide>
        <p15:guide id="11" pos="1032">
          <p15:clr>
            <a:srgbClr val="F26B43"/>
          </p15:clr>
        </p15:guide>
        <p15:guide id="12" pos="1732">
          <p15:clr>
            <a:srgbClr val="F26B43"/>
          </p15:clr>
        </p15:guide>
        <p15:guide id="13" pos="2084">
          <p15:clr>
            <a:srgbClr val="F26B43"/>
          </p15:clr>
        </p15:guide>
        <p15:guide id="14" pos="5596">
          <p15:clr>
            <a:srgbClr val="F26B43"/>
          </p15:clr>
        </p15:guide>
        <p15:guide id="15" pos="2436">
          <p15:clr>
            <a:srgbClr val="F26B43"/>
          </p15:clr>
        </p15:guide>
        <p15:guide id="16" pos="5244">
          <p15:clr>
            <a:srgbClr val="F26B43"/>
          </p15:clr>
        </p15:guide>
        <p15:guide id="17" pos="2792">
          <p15:clr>
            <a:srgbClr val="F26B43"/>
          </p15:clr>
        </p15:guide>
        <p15:guide id="18" pos="4892">
          <p15:clr>
            <a:srgbClr val="F26B43"/>
          </p15:clr>
        </p15:guide>
        <p15:guide id="19" pos="4543">
          <p15:clr>
            <a:srgbClr val="F26B43"/>
          </p15:clr>
        </p15:guide>
        <p15:guide id="20" pos="3488">
          <p15:clr>
            <a:srgbClr val="F26B43"/>
          </p15:clr>
        </p15:guide>
        <p15:guide id="21" pos="4192">
          <p15:clr>
            <a:srgbClr val="F26B43"/>
          </p15:clr>
        </p15:guide>
        <p15:guide id="23" pos="340">
          <p15:clr>
            <a:srgbClr val="A4A3A4"/>
          </p15:clr>
        </p15:guide>
        <p15:guide id="24" pos="7340">
          <p15:clr>
            <a:srgbClr val="A4A3A4"/>
          </p15:clr>
        </p15:guide>
        <p15:guide id="25" orient="horz" pos="1062">
          <p15:clr>
            <a:srgbClr val="5ACBF0"/>
          </p15:clr>
        </p15:guide>
        <p15:guide id="26" orient="horz" pos="3982">
          <p15:clr>
            <a:srgbClr val="A4A3A4"/>
          </p15:clr>
        </p15:guide>
        <p15:guide id="27" orient="horz" pos="338">
          <p15:clr>
            <a:srgbClr val="A4A3A4"/>
          </p15:clr>
        </p15:guide>
        <p15:guide id="28" orient="horz" pos="950">
          <p15:clr>
            <a:srgbClr val="5ACBF0"/>
          </p15:clr>
        </p15:guide>
        <p15:guide id="29" orient="horz" pos="249">
          <p15:clr>
            <a:srgbClr val="5ACBF0"/>
          </p15:clr>
        </p15:guide>
        <p15:guide id="30" orient="horz" pos="2160">
          <p15:clr>
            <a:srgbClr val="A4A3A4"/>
          </p15:clr>
        </p15:guide>
        <p15:guide id="31" pos="3840">
          <p15:clr>
            <a:srgbClr val="A4A3A4"/>
          </p15:clr>
        </p15:guide>
        <p15:guide id="32" pos="240">
          <p15:clr>
            <a:srgbClr val="547EBF"/>
          </p15:clr>
        </p15:guide>
        <p15:guide id="33" orient="horz" pos="240">
          <p15:clr>
            <a:srgbClr val="547EBF"/>
          </p15:clr>
        </p15:guide>
        <p15:guide id="34" pos="7440">
          <p15:clr>
            <a:srgbClr val="547EBF"/>
          </p15:clr>
        </p15:guide>
        <p15:guide id="35" orient="horz" pos="4080">
          <p15:clr>
            <a:srgbClr val="547EBF"/>
          </p15:clr>
        </p15:guide>
        <p15:guide id="36" pos="3960">
          <p15:clr>
            <a:srgbClr val="547EBF"/>
          </p15:clr>
        </p15:guide>
        <p15:guide id="37" pos="3720">
          <p15:clr>
            <a:srgbClr val="547EBF"/>
          </p15:clr>
        </p15:guide>
        <p15:guide id="38" pos="2112">
          <p15:clr>
            <a:srgbClr val="547EBF"/>
          </p15:clr>
        </p15:guide>
        <p15:guide id="39" pos="1848">
          <p15:clr>
            <a:srgbClr val="547EBF"/>
          </p15:clr>
        </p15:guide>
        <p15:guide id="40" pos="5568">
          <p15:clr>
            <a:srgbClr val="547EBF"/>
          </p15:clr>
        </p15:guide>
        <p15:guide id="41" pos="5832">
          <p15:clr>
            <a:srgbClr val="547EBF"/>
          </p15:clr>
        </p15:guide>
        <p15:guide id="42" pos="4968">
          <p15:clr>
            <a:srgbClr val="9FCC3B"/>
          </p15:clr>
        </p15:guide>
        <p15:guide id="43" pos="5208">
          <p15:clr>
            <a:srgbClr val="9FCC3B"/>
          </p15:clr>
        </p15:guide>
        <p15:guide id="44" pos="2712">
          <p15:clr>
            <a:srgbClr val="9FCC3B"/>
          </p15:clr>
        </p15:guide>
        <p15:guide id="45" pos="2472">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hyperlink" Target="https://link.newyorker.com/click/27796635.2583062/aHR0cHM6Ly93d3cubmV3eW9ya2VyLmNvbS9odW1vci9kYWlseS1zaG91dHMvaWYteW91LWdpdmUtYS1tb3VzZS1hLXJvdXRpbmUtY2hlY2t1cD91dG1fc291cmNlPW5sJnV0bV9icmFuZD10bnkmdXRtX21haWxpbmc9VE5ZX0RhaWx5XzA1MjEyMiZ1dG1fY2FtcGFpZ249YXVkLWRldiZ1dG1fbWVkaXVtPWVtYWlsJnV0bV90ZXJtPXRueV9kYWlseV9kaWdlc3QmYnhpZD01YmVhMGJlODJkZGY5YzcyZGM4ZDI1NTkmY25kaWQ9MjU3NzAzOTYmaGFzaGE9ZmI4OTdhYjE2MmFhNmU2NTA0MjRjODgxNmVkOGFmOGUmaGFzaGI9NGMzYjM3MTg4MTA4YjZlZWM2NTAwZDVjOTZhYWQ2YWY0ODQ5NDIzOSZoYXNoYz03YzIxNGJmOTVlMjlmYzQ1MGRlOWE0YjQzZjMzMTFkMDVmMjY1NmE4ODkwZDkyNTMzMjc0YjU2YjM5N2U5MWI1JmVzcmM9Zm9vdGVyX3VuaXRfYnVzaW5lc3MmbWJpZD1DUk1OWVIwNjI0MTk/5bea0be82ddf9c72dc8d2559G4c5513b6" TargetMode="External"/><Relationship Id="rId3" Type="http://schemas.openxmlformats.org/officeDocument/2006/relationships/image" Target="../media/image18.jpeg"/><Relationship Id="rId7" Type="http://schemas.openxmlformats.org/officeDocument/2006/relationships/hyperlink" Target="https://link.newyorker.com/click/27796635.2583062/aHR0cHM6Ly93d3cubmV3eW9ya2VyLmNvbS9odW1vci9kYWlseS1zaG91dHMvaWYteW91LWdpdmUtYS1tb3VzZS1hLXJvdXRpbmUtY2hlY2t1cD91dG1fc291cmNlPW5sJnV0bV9icmFuZD10bnkmdXRtX21haWxpbmc9VE5ZX0RhaWx5XzA1MjEyMiZ1dG1fY2FtcGFpZ249YXVkLWRldiZ1dG1fbWVkaXVtPWVtYWlsJnV0bV90ZXJtPXRueV9kYWlseV9kaWdlc3QmYnhpZD01YmVhMGJlODJkZGY5YzcyZGM4ZDI1NTkmY25kaWQ9MjU3NzAzOTYmaGFzaGE9ZmI4OTdhYjE2MmFhNmU2NTA0MjRjODgxNmVkOGFmOGUmaGFzaGI9NGMzYjM3MTg4MTA4YjZlZWM2NTAwZDVjOTZhYWQ2YWY0ODQ5NDIzOSZoYXNoYz03YzIxNGJmOTVlMjlmYzQ1MGRlOWE0YjQzZjMzMTFkMDVmMjY1NmE4ODkwZDkyNTMzMjc0YjU2YjM5N2U5MWI1JmVzcmM9Zm9vdGVyX3VuaXRfYnVzaW5lc3MmbWJpZD1DUk1OWVIwNjI0MTk/5bea0be82ddf9c72dc8d2559F4c5513b6" TargetMode="External"/><Relationship Id="rId2" Type="http://schemas.openxmlformats.org/officeDocument/2006/relationships/image" Target="../media/image17.jpeg"/><Relationship Id="rId1" Type="http://schemas.openxmlformats.org/officeDocument/2006/relationships/slideLayout" Target="../slideLayouts/slideLayout18.xml"/><Relationship Id="rId6" Type="http://schemas.openxmlformats.org/officeDocument/2006/relationships/hyperlink" Target="https://link.newyorker.com/click/27796635.2583062/aHR0cHM6Ly93d3cubmV3eW9ya2VyLmNvbS9odW1vci9kYWlseS1zaG91dHMvaWYteW91LWdpdmUtYS1tb3VzZS1hLXJvdXRpbmUtY2hlY2t1cD91dG1fc291cmNlPW5sJnV0bV9icmFuZD10bnkmdXRtX21haWxpbmc9VE5ZX0RhaWx5XzA1MjEyMiZ1dG1fY2FtcGFpZ249YXVkLWRldiZ1dG1fbWVkaXVtPWVtYWlsJnV0bV90ZXJtPXRueV9kYWlseV9kaWdlc3QmYnhpZD01YmVhMGJlODJkZGY5YzcyZGM4ZDI1NTkmY25kaWQ9MjU3NzAzOTYmaGFzaGE9ZmI4OTdhYjE2MmFhNmU2NTA0MjRjODgxNmVkOGFmOGUmaGFzaGI9NGMzYjM3MTg4MTA4YjZlZWM2NTAwZDVjOTZhYWQ2YWY0ODQ5NDIzOSZoYXNoYz03YzIxNGJmOTVlMjlmYzQ1MGRlOWE0YjQzZjMzMTFkMDVmMjY1NmE4ODkwZDkyNTMzMjc0YjU2YjM5N2U5MWI1JmVzcmM9Zm9vdGVyX3VuaXRfYnVzaW5lc3MmbWJpZD1DUk1OWVIwNjI0MTk/5bea0be82ddf9c72dc8d2559E4c5513b6" TargetMode="External"/><Relationship Id="rId5" Type="http://schemas.openxmlformats.org/officeDocument/2006/relationships/hyperlink" Target="https://link.newyorker.com/click/27796635.2583062/aHR0cHM6Ly93d3cubmV3eW9ya2VyLmNvbS9odW1vci9kYWlseS1zaG91dHMvaWYteW91LWdpdmUtYS1tb3VzZS1hLXJvdXRpbmUtY2hlY2t1cD91dG1fc291cmNlPW5sJnV0bV9icmFuZD10bnkmdXRtX21haWxpbmc9VE5ZX0RhaWx5XzA1MjEyMiZ1dG1fY2FtcGFpZ249YXVkLWRldiZ1dG1fbWVkaXVtPWVtYWlsJnV0bV90ZXJtPXRueV9kYWlseV9kaWdlc3QmYnhpZD01YmVhMGJlODJkZGY5YzcyZGM4ZDI1NTkmY25kaWQ9MjU3NzAzOTYmaGFzaGE9ZmI4OTdhYjE2MmFhNmU2NTA0MjRjODgxNmVkOGFmOGUmaGFzaGI9NGMzYjM3MTg4MTA4YjZlZWM2NTAwZDVjOTZhYWQ2YWY0ODQ5NDIzOSZoYXNoYz03YzIxNGJmOTVlMjlmYzQ1MGRlOWE0YjQzZjMzMTFkMDVmMjY1NmE4ODkwZDkyNTMzMjc0YjU2YjM5N2U5MWI1JmVzcmM9Zm9vdGVyX3VuaXRfYnVzaW5lc3MmbWJpZD1DUk1OWVIwNjI0MTk/5bea0be82ddf9c72dc8d2559D4c5513b6" TargetMode="Externa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mailto:schwarze@surgery.wisc.edu" TargetMode="External"/><Relationship Id="rId7"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hyperlink" Target="https://www.patientpreferences.org/" TargetMode="External"/><Relationship Id="rId5" Type="http://schemas.openxmlformats.org/officeDocument/2006/relationships/hyperlink" Target="https://www.hipxchange.org/BCWC" TargetMode="External"/><Relationship Id="rId4" Type="http://schemas.openxmlformats.org/officeDocument/2006/relationships/hyperlink" Target="https://www.youtube.com/watch?v=FnS3K44sbu0"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12F0EC-95E7-4191-84F5-7F8252A3CD20}"/>
              </a:ext>
            </a:extLst>
          </p:cNvPr>
          <p:cNvPicPr>
            <a:picLocks noChangeAspect="1"/>
          </p:cNvPicPr>
          <p:nvPr/>
        </p:nvPicPr>
        <p:blipFill>
          <a:blip r:embed="rId3"/>
          <a:stretch>
            <a:fillRect/>
          </a:stretch>
        </p:blipFill>
        <p:spPr>
          <a:xfrm>
            <a:off x="3749969" y="-2483"/>
            <a:ext cx="7693819" cy="5809992"/>
          </a:xfrm>
          <a:prstGeom prst="rect">
            <a:avLst/>
          </a:prstGeom>
        </p:spPr>
      </p:pic>
      <p:pic>
        <p:nvPicPr>
          <p:cNvPr id="6" name="Picture 5"/>
          <p:cNvPicPr>
            <a:picLocks noChangeAspect="1"/>
          </p:cNvPicPr>
          <p:nvPr/>
        </p:nvPicPr>
        <p:blipFill rotWithShape="1">
          <a:blip r:embed="rId4"/>
          <a:srcRect t="19726"/>
          <a:stretch/>
        </p:blipFill>
        <p:spPr>
          <a:xfrm>
            <a:off x="-927445" y="-94445"/>
            <a:ext cx="6801388" cy="6887400"/>
          </a:xfrm>
          <a:prstGeom prst="rect">
            <a:avLst/>
          </a:prstGeom>
          <a:effectLst>
            <a:softEdge rad="635000"/>
          </a:effectLst>
        </p:spPr>
      </p:pic>
      <p:pic>
        <p:nvPicPr>
          <p:cNvPr id="4" name="Picture 3"/>
          <p:cNvPicPr>
            <a:picLocks noChangeAspect="1"/>
          </p:cNvPicPr>
          <p:nvPr/>
        </p:nvPicPr>
        <p:blipFill rotWithShape="1">
          <a:blip r:embed="rId5"/>
          <a:srcRect l="1824" t="6439" r="81449" b="4416"/>
          <a:stretch/>
        </p:blipFill>
        <p:spPr>
          <a:xfrm>
            <a:off x="11098520" y="4516918"/>
            <a:ext cx="558808" cy="874987"/>
          </a:xfrm>
          <a:prstGeom prst="rect">
            <a:avLst/>
          </a:prstGeom>
        </p:spPr>
      </p:pic>
      <p:sp>
        <p:nvSpPr>
          <p:cNvPr id="7" name="Title 1">
            <a:extLst>
              <a:ext uri="{FF2B5EF4-FFF2-40B4-BE49-F238E27FC236}">
                <a16:creationId xmlns:a16="http://schemas.microsoft.com/office/drawing/2014/main" id="{2F2688C1-E15E-4814-A592-660733D65CD7}"/>
              </a:ext>
            </a:extLst>
          </p:cNvPr>
          <p:cNvSpPr txBox="1">
            <a:spLocks/>
          </p:cNvSpPr>
          <p:nvPr/>
        </p:nvSpPr>
        <p:spPr>
          <a:xfrm>
            <a:off x="4096609" y="1465176"/>
            <a:ext cx="7244630" cy="14700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spcBef>
                <a:spcPts val="0"/>
              </a:spcBef>
              <a:spcAft>
                <a:spcPts val="0"/>
              </a:spcAft>
            </a:pPr>
            <a:r>
              <a:rPr lang="en-US" sz="3600" b="1" dirty="0">
                <a:latin typeface="Candara" panose="020E0502030303020204" pitchFamily="34" charset="0"/>
              </a:rPr>
              <a:t>Better Conversations for </a:t>
            </a:r>
          </a:p>
          <a:p>
            <a:pPr marL="0" marR="0">
              <a:spcBef>
                <a:spcPts val="0"/>
              </a:spcBef>
              <a:spcAft>
                <a:spcPts val="0"/>
              </a:spcAft>
            </a:pPr>
            <a:r>
              <a:rPr lang="en-US" sz="3600" b="1" dirty="0">
                <a:latin typeface="Candara" panose="020E0502030303020204" pitchFamily="34" charset="0"/>
              </a:rPr>
              <a:t>Better Informed Consent</a:t>
            </a:r>
            <a:endParaRPr lang="en-US" sz="2800" b="1" dirty="0">
              <a:effectLst/>
              <a:latin typeface="Candara" panose="020E0502030303020204" pitchFamily="34" charset="0"/>
              <a:ea typeface="Calibri" panose="020F0502020204030204" pitchFamily="34" charset="0"/>
            </a:endParaRPr>
          </a:p>
        </p:txBody>
      </p:sp>
      <p:sp>
        <p:nvSpPr>
          <p:cNvPr id="8" name="Subtitle 2">
            <a:extLst>
              <a:ext uri="{FF2B5EF4-FFF2-40B4-BE49-F238E27FC236}">
                <a16:creationId xmlns:a16="http://schemas.microsoft.com/office/drawing/2014/main" id="{817643FA-C9DC-4596-8DBE-3182DAA08169}"/>
              </a:ext>
            </a:extLst>
          </p:cNvPr>
          <p:cNvSpPr txBox="1">
            <a:spLocks/>
          </p:cNvSpPr>
          <p:nvPr/>
        </p:nvSpPr>
        <p:spPr>
          <a:xfrm>
            <a:off x="2829418" y="4494822"/>
            <a:ext cx="9144000" cy="1655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Candara" panose="020E0502030303020204" pitchFamily="34" charset="0"/>
              </a:rPr>
              <a:t>Gretchen Schwarze, MD, MPP, FACS</a:t>
            </a:r>
          </a:p>
          <a:p>
            <a:r>
              <a:rPr lang="en-US" dirty="0" err="1">
                <a:latin typeface="Candara" panose="020E0502030303020204" pitchFamily="34" charset="0"/>
              </a:rPr>
              <a:t>Morgridge</a:t>
            </a:r>
            <a:r>
              <a:rPr lang="en-US" dirty="0">
                <a:latin typeface="Candara" panose="020E0502030303020204" pitchFamily="34" charset="0"/>
              </a:rPr>
              <a:t> Endowed Professor of Vascular Surgery</a:t>
            </a:r>
          </a:p>
          <a:p>
            <a:r>
              <a:rPr lang="en-US" dirty="0">
                <a:latin typeface="Candara" panose="020E0502030303020204" pitchFamily="34" charset="0"/>
              </a:rPr>
              <a:t>University of Wisconsin-Madison</a:t>
            </a:r>
          </a:p>
          <a:p>
            <a:r>
              <a:rPr lang="en-US" dirty="0">
                <a:latin typeface="Candara" panose="020E0502030303020204" pitchFamily="34" charset="0"/>
              </a:rPr>
              <a:t>Department of Surgery, Department of Medical History and Bioethics</a:t>
            </a:r>
          </a:p>
        </p:txBody>
      </p:sp>
      <p:sp>
        <p:nvSpPr>
          <p:cNvPr id="9" name="Title 1">
            <a:extLst>
              <a:ext uri="{FF2B5EF4-FFF2-40B4-BE49-F238E27FC236}">
                <a16:creationId xmlns:a16="http://schemas.microsoft.com/office/drawing/2014/main" id="{7A30AC69-620F-4B9D-AD6D-E24F9DEC5BD9}"/>
              </a:ext>
            </a:extLst>
          </p:cNvPr>
          <p:cNvSpPr txBox="1">
            <a:spLocks/>
          </p:cNvSpPr>
          <p:nvPr/>
        </p:nvSpPr>
        <p:spPr>
          <a:xfrm>
            <a:off x="3994060" y="1844515"/>
            <a:ext cx="7244630" cy="14700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spcBef>
                <a:spcPts val="0"/>
              </a:spcBef>
              <a:spcAft>
                <a:spcPts val="0"/>
              </a:spcAft>
            </a:pPr>
            <a:endParaRPr lang="en-US" sz="2800" b="1" i="1" dirty="0">
              <a:effectLst/>
              <a:latin typeface="Candara" panose="020E0502030303020204" pitchFamily="34" charset="0"/>
              <a:ea typeface="Calibri" panose="020F0502020204030204" pitchFamily="34" charset="0"/>
            </a:endParaRPr>
          </a:p>
        </p:txBody>
      </p:sp>
    </p:spTree>
    <p:extLst>
      <p:ext uri="{BB962C8B-B14F-4D97-AF65-F5344CB8AC3E}">
        <p14:creationId xmlns:p14="http://schemas.microsoft.com/office/powerpoint/2010/main" val="326876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6210" y="501295"/>
            <a:ext cx="10229082" cy="369332"/>
          </a:xfrm>
          <a:prstGeom prst="rect">
            <a:avLst/>
          </a:prstGeom>
          <a:noFill/>
        </p:spPr>
        <p:txBody>
          <a:bodyPr wrap="none" rtlCol="0">
            <a:spAutoFit/>
          </a:bodyPr>
          <a:lstStyle/>
          <a:p>
            <a:r>
              <a:rPr lang="en-US" dirty="0">
                <a:latin typeface="Segoe Print" panose="02000600000000000000" pitchFamily="2" charset="0"/>
              </a:rPr>
              <a:t>In &gt;</a:t>
            </a:r>
            <a:r>
              <a:rPr lang="en-US" b="1" u="sng" dirty="0">
                <a:latin typeface="Segoe Print" panose="02000600000000000000" pitchFamily="2" charset="0"/>
              </a:rPr>
              <a:t>75%</a:t>
            </a:r>
            <a:r>
              <a:rPr lang="en-US" dirty="0">
                <a:latin typeface="Segoe Print" panose="02000600000000000000" pitchFamily="2" charset="0"/>
              </a:rPr>
              <a:t> of conversations no goal or cure/control cancer was the only goal mentioned</a:t>
            </a:r>
          </a:p>
        </p:txBody>
      </p:sp>
      <p:pic>
        <p:nvPicPr>
          <p:cNvPr id="2" name="SGPlot2.png" descr="The SGPlot Procedure" title="The SGPlot Procedure">
            <a:extLst>
              <a:ext uri="{FF2B5EF4-FFF2-40B4-BE49-F238E27FC236}">
                <a16:creationId xmlns:a16="http://schemas.microsoft.com/office/drawing/2014/main" id="{56672D2B-226A-8E89-0B67-AB7E934A240E}"/>
              </a:ext>
            </a:extLst>
          </p:cNvPr>
          <p:cNvPicPr>
            <a:picLocks noChangeAspect="1"/>
          </p:cNvPicPr>
          <p:nvPr/>
        </p:nvPicPr>
        <p:blipFill rotWithShape="1">
          <a:blip r:embed="rId2"/>
          <a:stretch>
            <a:fillRect/>
          </a:stretch>
        </p:blipFill>
        <p:spPr>
          <a:xfrm>
            <a:off x="3124200" y="1200150"/>
            <a:ext cx="5943600" cy="4457700"/>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C73D5BF0-D026-4760-A3F7-E2E2D1425062}"/>
              </a:ext>
            </a:extLst>
          </p:cNvPr>
          <p:cNvSpPr txBox="1"/>
          <p:nvPr/>
        </p:nvSpPr>
        <p:spPr>
          <a:xfrm>
            <a:off x="7017005" y="5686221"/>
            <a:ext cx="2161169" cy="261610"/>
          </a:xfrm>
          <a:prstGeom prst="rect">
            <a:avLst/>
          </a:prstGeom>
          <a:noFill/>
        </p:spPr>
        <p:txBody>
          <a:bodyPr wrap="none" rtlCol="0">
            <a:spAutoFit/>
          </a:bodyPr>
          <a:lstStyle/>
          <a:p>
            <a:r>
              <a:rPr lang="en-US" sz="1100" dirty="0" err="1">
                <a:latin typeface="High Tower Text" panose="02040502050506030303" pitchFamily="18" charset="0"/>
              </a:rPr>
              <a:t>Stalter</a:t>
            </a:r>
            <a:r>
              <a:rPr lang="en-US" sz="1100" dirty="0">
                <a:latin typeface="High Tower Text" panose="02040502050506030303" pitchFamily="18" charset="0"/>
              </a:rPr>
              <a:t> L, et. al, MDM, April 2023</a:t>
            </a:r>
          </a:p>
        </p:txBody>
      </p:sp>
    </p:spTree>
    <p:extLst>
      <p:ext uri="{BB962C8B-B14F-4D97-AF65-F5344CB8AC3E}">
        <p14:creationId xmlns:p14="http://schemas.microsoft.com/office/powerpoint/2010/main" val="2591251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0603" y="465221"/>
            <a:ext cx="11891397" cy="523220"/>
          </a:xfrm>
          <a:prstGeom prst="rect">
            <a:avLst/>
          </a:prstGeom>
          <a:noFill/>
        </p:spPr>
        <p:txBody>
          <a:bodyPr wrap="none" rtlCol="0">
            <a:spAutoFit/>
          </a:bodyPr>
          <a:lstStyle/>
          <a:p>
            <a:r>
              <a:rPr lang="en-US" sz="2800" dirty="0">
                <a:latin typeface="Segoe Print" panose="02000600000000000000" pitchFamily="2" charset="0"/>
              </a:rPr>
              <a:t>In 89% of conversations “fix-it” was used to describe treatment</a:t>
            </a:r>
          </a:p>
        </p:txBody>
      </p:sp>
      <p:pic>
        <p:nvPicPr>
          <p:cNvPr id="4" name="Picture 3"/>
          <p:cNvPicPr>
            <a:picLocks noChangeAspect="1"/>
          </p:cNvPicPr>
          <p:nvPr/>
        </p:nvPicPr>
        <p:blipFill>
          <a:blip r:embed="rId3"/>
          <a:stretch>
            <a:fillRect/>
          </a:stretch>
        </p:blipFill>
        <p:spPr>
          <a:xfrm>
            <a:off x="2286000" y="741877"/>
            <a:ext cx="7807569" cy="5864738"/>
          </a:xfrm>
          <a:prstGeom prst="rect">
            <a:avLst/>
          </a:prstGeom>
          <a:effectLst>
            <a:softEdge rad="635000"/>
          </a:effectLst>
        </p:spPr>
      </p:pic>
    </p:spTree>
    <p:extLst>
      <p:ext uri="{BB962C8B-B14F-4D97-AF65-F5344CB8AC3E}">
        <p14:creationId xmlns:p14="http://schemas.microsoft.com/office/powerpoint/2010/main" val="1666057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An illustration of a crossword puzzle wrapped around the arms of a per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6718" y="2495158"/>
            <a:ext cx="9525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ircular figure standing in a top hat on a green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830" y="1004763"/>
            <a:ext cx="1834659" cy="137599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octor showing mouse an X-r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2801" y="-119135"/>
            <a:ext cx="7482328" cy="561174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843207" y="5473005"/>
            <a:ext cx="6096000" cy="138499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srgbClr val="DF3331"/>
                </a:solidFill>
                <a:effectLst/>
                <a:uLnTx/>
                <a:uFillTx/>
                <a:latin typeface="TNYAdobeCaslonPro"/>
                <a:ea typeface="Times New Roman" panose="02020603050405020304" pitchFamily="18" charset="0"/>
                <a:cs typeface="+mn-cs"/>
                <a:hlinkClick r:id="rId5"/>
              </a:rPr>
              <a:t>Daily Shouts</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ts val="1800"/>
              </a:lnSpc>
              <a:spcBef>
                <a:spcPts val="600"/>
              </a:spcBef>
              <a:spcAft>
                <a:spcPts val="0"/>
              </a:spcAft>
              <a:buClrTx/>
              <a:buSzTx/>
              <a:buFontTx/>
              <a:buNone/>
              <a:tabLst/>
              <a:defRPr/>
            </a:pPr>
            <a:r>
              <a:rPr kumimoji="0" lang="en-US" sz="2400" b="0" i="0" u="sng" strike="noStrike" kern="1200" cap="none" spc="0" normalizeH="0" baseline="0" noProof="0" dirty="0">
                <a:ln>
                  <a:noFill/>
                </a:ln>
                <a:solidFill>
                  <a:srgbClr val="121212"/>
                </a:solidFill>
                <a:effectLst/>
                <a:uLnTx/>
                <a:uFillTx/>
                <a:latin typeface="TNYAdobeCaslonPro"/>
                <a:ea typeface="Times New Roman" panose="02020603050405020304" pitchFamily="18" charset="0"/>
                <a:cs typeface="+mn-cs"/>
                <a:hlinkClick r:id="rId6"/>
              </a:rPr>
              <a:t>If You Give a Mouse a Routine Checkup</a:t>
            </a:r>
            <a:endPar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ts val="1800"/>
              </a:lnSpc>
              <a:spcBef>
                <a:spcPts val="600"/>
              </a:spcBef>
              <a:spcAft>
                <a:spcPts val="0"/>
              </a:spcAft>
              <a:buClrTx/>
              <a:buSzTx/>
              <a:buFontTx/>
              <a:buNone/>
              <a:tabLst/>
              <a:defRPr/>
            </a:pPr>
            <a:r>
              <a:rPr kumimoji="0" lang="en-US" sz="1800" b="0" i="0" u="sng" strike="noStrike" kern="1200" cap="none" spc="0" normalizeH="0" baseline="0" noProof="0" dirty="0">
                <a:ln>
                  <a:noFill/>
                </a:ln>
                <a:solidFill>
                  <a:srgbClr val="121212"/>
                </a:solidFill>
                <a:effectLst/>
                <a:uLnTx/>
                <a:uFillTx/>
                <a:latin typeface="TNYAdobeCaslonPro"/>
                <a:ea typeface="Calibri" panose="020F0502020204030204" pitchFamily="34" charset="0"/>
                <a:cs typeface="+mn-cs"/>
                <a:hlinkClick r:id="rId7"/>
              </a:rPr>
              <a:t>You might discover that he needs a minor surgical procedure.</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Graphik"/>
                <a:ea typeface="Times New Roman" panose="02020603050405020304" pitchFamily="18" charset="0"/>
                <a:cs typeface="Times New Roman" panose="02020603050405020304" pitchFamily="18" charset="0"/>
              </a:rPr>
              <a:t>By </a:t>
            </a:r>
            <a:r>
              <a:rPr kumimoji="0" lang="en-US" sz="1100" b="0" i="0" u="sng" strike="noStrike" kern="1200" cap="none" spc="0" normalizeH="0" baseline="0" noProof="0" dirty="0">
                <a:ln>
                  <a:noFill/>
                </a:ln>
                <a:solidFill>
                  <a:srgbClr val="121212"/>
                </a:solidFill>
                <a:effectLst/>
                <a:uLnTx/>
                <a:uFillTx/>
                <a:latin typeface="Graphik"/>
                <a:ea typeface="Times New Roman" panose="02020603050405020304" pitchFamily="18" charset="0"/>
                <a:cs typeface="Times New Roman" panose="02020603050405020304" pitchFamily="18" charset="0"/>
                <a:hlinkClick r:id="rId8"/>
              </a:rPr>
              <a:t>Ellie Black</a:t>
            </a:r>
            <a:r>
              <a:rPr kumimoji="0" lang="en-US" sz="1100" b="0" i="0" u="none" strike="noStrike" kern="1200" cap="none" spc="0" normalizeH="0" baseline="0" noProof="0" dirty="0">
                <a:ln>
                  <a:noFill/>
                </a:ln>
                <a:solidFill>
                  <a:srgbClr val="000000"/>
                </a:solidFill>
                <a:effectLst/>
                <a:uLnTx/>
                <a:uFillTx/>
                <a:latin typeface="Graphik"/>
                <a:ea typeface="Times New Roman" panose="02020603050405020304" pitchFamily="18"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3006489" y="1976292"/>
            <a:ext cx="29938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elix Titling" panose="04060505060202020A04" pitchFamily="82" charset="0"/>
                <a:ea typeface="+mn-ea"/>
                <a:cs typeface="+mn-cs"/>
              </a:rPr>
              <a:t>The New Yorker</a:t>
            </a:r>
          </a:p>
        </p:txBody>
      </p:sp>
    </p:spTree>
    <p:extLst>
      <p:ext uri="{BB962C8B-B14F-4D97-AF65-F5344CB8AC3E}">
        <p14:creationId xmlns:p14="http://schemas.microsoft.com/office/powerpoint/2010/main" val="585464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69063" y="570152"/>
            <a:ext cx="768351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Surgeons offer “Non-choice choices”</a:t>
            </a:r>
          </a:p>
        </p:txBody>
      </p:sp>
      <p:pic>
        <p:nvPicPr>
          <p:cNvPr id="2" name="Picture 1">
            <a:extLst>
              <a:ext uri="{FF2B5EF4-FFF2-40B4-BE49-F238E27FC236}">
                <a16:creationId xmlns:a16="http://schemas.microsoft.com/office/drawing/2014/main" id="{B955D21E-8A1F-F189-A9F7-E0A582085072}"/>
              </a:ext>
            </a:extLst>
          </p:cNvPr>
          <p:cNvPicPr>
            <a:picLocks noChangeAspect="1"/>
          </p:cNvPicPr>
          <p:nvPr/>
        </p:nvPicPr>
        <p:blipFill>
          <a:blip r:embed="rId2"/>
          <a:stretch>
            <a:fillRect/>
          </a:stretch>
        </p:blipFill>
        <p:spPr>
          <a:xfrm>
            <a:off x="240284" y="2084715"/>
            <a:ext cx="11711431" cy="2688569"/>
          </a:xfrm>
          <a:prstGeom prst="rect">
            <a:avLst/>
          </a:prstGeom>
        </p:spPr>
      </p:pic>
    </p:spTree>
    <p:extLst>
      <p:ext uri="{BB962C8B-B14F-4D97-AF65-F5344CB8AC3E}">
        <p14:creationId xmlns:p14="http://schemas.microsoft.com/office/powerpoint/2010/main" val="487290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062736" y="743747"/>
            <a:ext cx="6947955" cy="4795474"/>
          </a:xfrm>
          <a:prstGeom prst="rect">
            <a:avLst/>
          </a:prstGeom>
          <a:ln>
            <a:noFill/>
          </a:ln>
        </p:spPr>
      </p:pic>
      <p:sp>
        <p:nvSpPr>
          <p:cNvPr id="7" name="TextBox 6">
            <a:extLst>
              <a:ext uri="{FF2B5EF4-FFF2-40B4-BE49-F238E27FC236}">
                <a16:creationId xmlns:a16="http://schemas.microsoft.com/office/drawing/2014/main" id="{45756418-8026-FA7D-D076-2EB15F770EFE}"/>
              </a:ext>
            </a:extLst>
          </p:cNvPr>
          <p:cNvSpPr txBox="1"/>
          <p:nvPr/>
        </p:nvSpPr>
        <p:spPr>
          <a:xfrm>
            <a:off x="6734916" y="5408416"/>
            <a:ext cx="300434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High Tower Text" panose="02040502050506030303" pitchFamily="18" charset="0"/>
                <a:ea typeface="+mn-ea"/>
                <a:cs typeface="+mn-cs"/>
              </a:rPr>
              <a:t>Baggett N, et. al, JAMA Surgery, February 2022</a:t>
            </a:r>
          </a:p>
        </p:txBody>
      </p:sp>
      <p:sp>
        <p:nvSpPr>
          <p:cNvPr id="3" name="TextBox 2">
            <a:extLst>
              <a:ext uri="{FF2B5EF4-FFF2-40B4-BE49-F238E27FC236}">
                <a16:creationId xmlns:a16="http://schemas.microsoft.com/office/drawing/2014/main" id="{757652CC-1100-C1FB-FFBD-40C70F1F054B}"/>
              </a:ext>
            </a:extLst>
          </p:cNvPr>
          <p:cNvSpPr txBox="1"/>
          <p:nvPr/>
        </p:nvSpPr>
        <p:spPr>
          <a:xfrm>
            <a:off x="422881" y="6146396"/>
            <a:ext cx="117691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lumMod val="60000"/>
                    <a:lumOff val="40000"/>
                  </a:srgbClr>
                </a:solidFill>
                <a:effectLst/>
                <a:uLnTx/>
                <a:uFillTx/>
                <a:latin typeface="Quire Sans Light" panose="020F0502020204030204" pitchFamily="34" charset="0"/>
                <a:ea typeface="+mn-ea"/>
                <a:cs typeface="+mn-cs"/>
              </a:rPr>
              <a:t>“Telling clinicians to ‘</a:t>
            </a:r>
            <a:r>
              <a:rPr kumimoji="0" lang="en-US" sz="2800" b="1" i="0" u="sng" strike="noStrike" kern="1200" cap="none" spc="0" normalizeH="0" baseline="0" noProof="0" dirty="0">
                <a:ln>
                  <a:noFill/>
                </a:ln>
                <a:solidFill>
                  <a:srgbClr val="44546A">
                    <a:lumMod val="60000"/>
                    <a:lumOff val="40000"/>
                  </a:srgbClr>
                </a:solidFill>
                <a:effectLst/>
                <a:uLnTx/>
                <a:uFillTx/>
                <a:latin typeface="Quire Sans Light" panose="020F0502020204030204" pitchFamily="34" charset="0"/>
                <a:ea typeface="+mn-ea"/>
                <a:cs typeface="+mn-cs"/>
              </a:rPr>
              <a:t>offer patients more choice</a:t>
            </a:r>
            <a:r>
              <a:rPr kumimoji="0" lang="en-US" sz="2800" b="1" i="0" u="none" strike="noStrike" kern="1200" cap="none" spc="0" normalizeH="0" baseline="0" noProof="0" dirty="0">
                <a:ln>
                  <a:noFill/>
                </a:ln>
                <a:solidFill>
                  <a:srgbClr val="44546A">
                    <a:lumMod val="60000"/>
                    <a:lumOff val="40000"/>
                  </a:srgbClr>
                </a:solidFill>
                <a:effectLst/>
                <a:uLnTx/>
                <a:uFillTx/>
                <a:latin typeface="Quire Sans Light" panose="020F0502020204030204" pitchFamily="34" charset="0"/>
                <a:ea typeface="+mn-ea"/>
                <a:cs typeface="+mn-cs"/>
              </a:rPr>
              <a:t>’ may not achieve its objective.”</a:t>
            </a:r>
          </a:p>
        </p:txBody>
      </p:sp>
      <p:sp>
        <p:nvSpPr>
          <p:cNvPr id="9" name="TextBox 8">
            <a:extLst>
              <a:ext uri="{FF2B5EF4-FFF2-40B4-BE49-F238E27FC236}">
                <a16:creationId xmlns:a16="http://schemas.microsoft.com/office/drawing/2014/main" id="{4B6AE4F5-EF1E-84CD-78E6-D04A53B8453C}"/>
              </a:ext>
            </a:extLst>
          </p:cNvPr>
          <p:cNvSpPr txBox="1"/>
          <p:nvPr/>
        </p:nvSpPr>
        <p:spPr>
          <a:xfrm>
            <a:off x="7901107" y="6596390"/>
            <a:ext cx="386195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High Tower Text" panose="02040502050506030303" pitchFamily="18" charset="0"/>
                <a:ea typeface="+mn-ea"/>
                <a:cs typeface="+mn-cs"/>
              </a:rPr>
              <a:t>Torien</a:t>
            </a:r>
            <a:r>
              <a:rPr kumimoji="0" lang="en-US" sz="1100" b="0" i="0" u="none" strike="noStrike" kern="1200" cap="none" spc="0" normalizeH="0" baseline="0" noProof="0" dirty="0">
                <a:ln>
                  <a:noFill/>
                </a:ln>
                <a:solidFill>
                  <a:prstClr val="black"/>
                </a:solidFill>
                <a:effectLst/>
                <a:uLnTx/>
                <a:uFillTx/>
                <a:latin typeface="High Tower Text" panose="02040502050506030303" pitchFamily="18" charset="0"/>
                <a:ea typeface="+mn-ea"/>
                <a:cs typeface="+mn-cs"/>
              </a:rPr>
              <a:t> M., et. al, “Offering Choices…”Epilepsy Behavior, 2021</a:t>
            </a:r>
          </a:p>
        </p:txBody>
      </p:sp>
    </p:spTree>
    <p:extLst>
      <p:ext uri="{BB962C8B-B14F-4D97-AF65-F5344CB8AC3E}">
        <p14:creationId xmlns:p14="http://schemas.microsoft.com/office/powerpoint/2010/main" val="1511707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23201D-F101-0AAD-A29A-4A62356E9BE4}"/>
              </a:ext>
            </a:extLst>
          </p:cNvPr>
          <p:cNvSpPr/>
          <p:nvPr/>
        </p:nvSpPr>
        <p:spPr>
          <a:xfrm>
            <a:off x="932166" y="1894773"/>
            <a:ext cx="10486629" cy="2828412"/>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111AFAA-AE1B-8D43-822A-8864B69C041E}"/>
              </a:ext>
            </a:extLst>
          </p:cNvPr>
          <p:cNvSpPr/>
          <p:nvPr/>
        </p:nvSpPr>
        <p:spPr>
          <a:xfrm>
            <a:off x="1115536" y="2310455"/>
            <a:ext cx="3834151" cy="205173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7345F2E-5E58-5F75-D35D-C3A334F4B0BF}"/>
              </a:ext>
            </a:extLst>
          </p:cNvPr>
          <p:cNvSpPr/>
          <p:nvPr/>
        </p:nvSpPr>
        <p:spPr>
          <a:xfrm>
            <a:off x="9023847" y="2309811"/>
            <a:ext cx="2215147" cy="2051735"/>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Permission to proceed</a:t>
            </a:r>
          </a:p>
        </p:txBody>
      </p:sp>
      <p:sp>
        <p:nvSpPr>
          <p:cNvPr id="6" name="Arrow: Pentagon 5">
            <a:extLst>
              <a:ext uri="{FF2B5EF4-FFF2-40B4-BE49-F238E27FC236}">
                <a16:creationId xmlns:a16="http://schemas.microsoft.com/office/drawing/2014/main" id="{CE13895C-1F2F-9EDA-8510-A9B7DC9154C8}"/>
              </a:ext>
            </a:extLst>
          </p:cNvPr>
          <p:cNvSpPr/>
          <p:nvPr/>
        </p:nvSpPr>
        <p:spPr>
          <a:xfrm>
            <a:off x="4974941" y="2310455"/>
            <a:ext cx="2510590" cy="2051736"/>
          </a:xfrm>
          <a:prstGeom prst="homePlat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Arrow: Chevron 6">
            <a:extLst>
              <a:ext uri="{FF2B5EF4-FFF2-40B4-BE49-F238E27FC236}">
                <a16:creationId xmlns:a16="http://schemas.microsoft.com/office/drawing/2014/main" id="{21807223-F6AF-A9D2-03D6-9BF2DFEC3BEB}"/>
              </a:ext>
            </a:extLst>
          </p:cNvPr>
          <p:cNvSpPr/>
          <p:nvPr/>
        </p:nvSpPr>
        <p:spPr>
          <a:xfrm>
            <a:off x="6600493" y="2310456"/>
            <a:ext cx="2863083" cy="2051090"/>
          </a:xfrm>
          <a:prstGeom prst="chevro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37F1BD4-348A-2694-2A86-6C456925F119}"/>
              </a:ext>
            </a:extLst>
          </p:cNvPr>
          <p:cNvSpPr txBox="1"/>
          <p:nvPr/>
        </p:nvSpPr>
        <p:spPr>
          <a:xfrm>
            <a:off x="4864358" y="2294164"/>
            <a:ext cx="215031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Lucida Sans" panose="020B0602030504020204" pitchFamily="34" charset="0"/>
                <a:ea typeface="+mn-ea"/>
                <a:cs typeface="+mn-cs"/>
              </a:rPr>
              <a:t>Risks</a:t>
            </a: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Lucida Sans" panose="020B0602030504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Reportable complications</a:t>
            </a:r>
          </a:p>
        </p:txBody>
      </p:sp>
      <p:sp>
        <p:nvSpPr>
          <p:cNvPr id="9" name="TextBox 8">
            <a:extLst>
              <a:ext uri="{FF2B5EF4-FFF2-40B4-BE49-F238E27FC236}">
                <a16:creationId xmlns:a16="http://schemas.microsoft.com/office/drawing/2014/main" id="{9F554BEC-ADAE-8C61-8BA5-5E33E0DBCCA0}"/>
              </a:ext>
            </a:extLst>
          </p:cNvPr>
          <p:cNvSpPr txBox="1"/>
          <p:nvPr/>
        </p:nvSpPr>
        <p:spPr>
          <a:xfrm>
            <a:off x="7690734" y="2982523"/>
            <a:ext cx="133642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Lucida Sans" panose="020B0602030504020204" pitchFamily="34" charset="0"/>
                <a:ea typeface="+mn-ea"/>
                <a:cs typeface="+mn-cs"/>
              </a:rPr>
              <a:t>Alternatives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Non-choice choices</a:t>
            </a:r>
          </a:p>
        </p:txBody>
      </p:sp>
      <p:sp>
        <p:nvSpPr>
          <p:cNvPr id="10" name="TextBox 9">
            <a:extLst>
              <a:ext uri="{FF2B5EF4-FFF2-40B4-BE49-F238E27FC236}">
                <a16:creationId xmlns:a16="http://schemas.microsoft.com/office/drawing/2014/main" id="{54FCC99B-AE6A-C698-35F3-031011F864FB}"/>
              </a:ext>
            </a:extLst>
          </p:cNvPr>
          <p:cNvSpPr txBox="1"/>
          <p:nvPr/>
        </p:nvSpPr>
        <p:spPr>
          <a:xfrm>
            <a:off x="1486840" y="3955180"/>
            <a:ext cx="33083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Lucida Sans" panose="020B0602030504020204" pitchFamily="34" charset="0"/>
                <a:ea typeface="+mn-ea"/>
                <a:cs typeface="+mn-cs"/>
              </a:rPr>
              <a:t>Benefit</a:t>
            </a: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 The problem will be fixed</a:t>
            </a:r>
          </a:p>
        </p:txBody>
      </p:sp>
      <p:sp>
        <p:nvSpPr>
          <p:cNvPr id="11" name="TextBox 10">
            <a:extLst>
              <a:ext uri="{FF2B5EF4-FFF2-40B4-BE49-F238E27FC236}">
                <a16:creationId xmlns:a16="http://schemas.microsoft.com/office/drawing/2014/main" id="{49386E98-C0A0-079C-D8E5-B23B87085622}"/>
              </a:ext>
            </a:extLst>
          </p:cNvPr>
          <p:cNvSpPr txBox="1"/>
          <p:nvPr/>
        </p:nvSpPr>
        <p:spPr>
          <a:xfrm>
            <a:off x="1199883" y="2351501"/>
            <a:ext cx="37167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Lucida Sans" panose="020B0602030504020204" pitchFamily="34" charset="0"/>
                <a:ea typeface="+mn-ea"/>
                <a:cs typeface="+mn-cs"/>
              </a:rPr>
              <a:t>Patient understanding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Lucida Sans" panose="020B0602030504020204" pitchFamily="34" charset="0"/>
                <a:ea typeface="+mn-ea"/>
                <a:cs typeface="+mn-cs"/>
              </a:rPr>
              <a:t>of disease and treatment</a:t>
            </a:r>
          </a:p>
        </p:txBody>
      </p:sp>
      <p:sp>
        <p:nvSpPr>
          <p:cNvPr id="12" name="TextBox 11">
            <a:extLst>
              <a:ext uri="{FF2B5EF4-FFF2-40B4-BE49-F238E27FC236}">
                <a16:creationId xmlns:a16="http://schemas.microsoft.com/office/drawing/2014/main" id="{10F6AA0B-7184-7339-9F09-FA9659298E01}"/>
              </a:ext>
            </a:extLst>
          </p:cNvPr>
          <p:cNvSpPr txBox="1"/>
          <p:nvPr/>
        </p:nvSpPr>
        <p:spPr>
          <a:xfrm>
            <a:off x="1041246" y="1924832"/>
            <a:ext cx="43902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CORE FRAMEWORK for INFORMED CONSENT</a:t>
            </a:r>
          </a:p>
        </p:txBody>
      </p:sp>
      <p:sp>
        <p:nvSpPr>
          <p:cNvPr id="13" name="TextBox 12">
            <a:extLst>
              <a:ext uri="{FF2B5EF4-FFF2-40B4-BE49-F238E27FC236}">
                <a16:creationId xmlns:a16="http://schemas.microsoft.com/office/drawing/2014/main" id="{93626D6F-D4AF-9C4C-CE7A-BAD8D0EF3150}"/>
              </a:ext>
            </a:extLst>
          </p:cNvPr>
          <p:cNvSpPr txBox="1"/>
          <p:nvPr/>
        </p:nvSpPr>
        <p:spPr>
          <a:xfrm>
            <a:off x="4863555" y="2998674"/>
            <a:ext cx="2150310" cy="1169551"/>
          </a:xfrm>
          <a:prstGeom prst="rect">
            <a:avLst/>
          </a:prstGeom>
          <a:noFill/>
        </p:spPr>
        <p:txBody>
          <a:bodyPr wrap="square" rtlCol="0">
            <a:spAutoFit/>
          </a:bodyPr>
          <a:lstStyle/>
          <a:p>
            <a:pPr marL="687388" marR="0" lvl="1" indent="-230188"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Bleeding</a:t>
            </a:r>
          </a:p>
          <a:p>
            <a:pPr marL="687388" marR="0" lvl="1" indent="-230188"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Infection</a:t>
            </a:r>
          </a:p>
          <a:p>
            <a:pPr marL="687388" marR="0" lvl="1" indent="-230188"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Heart attack</a:t>
            </a:r>
          </a:p>
          <a:p>
            <a:pPr marL="687388" marR="0" lvl="1" indent="-230188"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Stroke</a:t>
            </a:r>
          </a:p>
          <a:p>
            <a:pPr marL="687388" marR="0" lvl="1" indent="-230188"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Death</a:t>
            </a:r>
          </a:p>
        </p:txBody>
      </p:sp>
      <p:grpSp>
        <p:nvGrpSpPr>
          <p:cNvPr id="14" name="Group 13">
            <a:extLst>
              <a:ext uri="{FF2B5EF4-FFF2-40B4-BE49-F238E27FC236}">
                <a16:creationId xmlns:a16="http://schemas.microsoft.com/office/drawing/2014/main" id="{407A3749-7772-4503-0EF7-21AEF82819AD}"/>
              </a:ext>
            </a:extLst>
          </p:cNvPr>
          <p:cNvGrpSpPr/>
          <p:nvPr/>
        </p:nvGrpSpPr>
        <p:grpSpPr>
          <a:xfrm>
            <a:off x="1378461" y="2799846"/>
            <a:ext cx="3308300" cy="1226995"/>
            <a:chOff x="359949" y="1117765"/>
            <a:chExt cx="4143304" cy="1472499"/>
          </a:xfrm>
        </p:grpSpPr>
        <p:pic>
          <p:nvPicPr>
            <p:cNvPr id="15" name="Graphic 14">
              <a:extLst>
                <a:ext uri="{FF2B5EF4-FFF2-40B4-BE49-F238E27FC236}">
                  <a16:creationId xmlns:a16="http://schemas.microsoft.com/office/drawing/2014/main" id="{A726F7E9-D4E2-224E-246F-C8566FC2E982}"/>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7142" b="27749"/>
            <a:stretch/>
          </p:blipFill>
          <p:spPr>
            <a:xfrm>
              <a:off x="359949" y="1117765"/>
              <a:ext cx="4143304" cy="1472499"/>
            </a:xfrm>
            <a:prstGeom prst="rect">
              <a:avLst/>
            </a:prstGeom>
          </p:spPr>
        </p:pic>
        <p:sp>
          <p:nvSpPr>
            <p:cNvPr id="16" name="TextBox 15">
              <a:extLst>
                <a:ext uri="{FF2B5EF4-FFF2-40B4-BE49-F238E27FC236}">
                  <a16:creationId xmlns:a16="http://schemas.microsoft.com/office/drawing/2014/main" id="{A64B9B24-D912-83FD-BE39-45F2574F638C}"/>
                </a:ext>
              </a:extLst>
            </p:cNvPr>
            <p:cNvSpPr txBox="1"/>
            <p:nvPr/>
          </p:nvSpPr>
          <p:spPr>
            <a:xfrm>
              <a:off x="759802" y="1549558"/>
              <a:ext cx="1279321" cy="5909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Explanation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of disease</a:t>
              </a:r>
            </a:p>
          </p:txBody>
        </p:sp>
        <p:sp>
          <p:nvSpPr>
            <p:cNvPr id="17" name="TextBox 16">
              <a:extLst>
                <a:ext uri="{FF2B5EF4-FFF2-40B4-BE49-F238E27FC236}">
                  <a16:creationId xmlns:a16="http://schemas.microsoft.com/office/drawing/2014/main" id="{71B0685A-C434-C308-006A-43DF4950A80A}"/>
                </a:ext>
              </a:extLst>
            </p:cNvPr>
            <p:cNvSpPr txBox="1"/>
            <p:nvPr/>
          </p:nvSpPr>
          <p:spPr>
            <a:xfrm>
              <a:off x="2843425" y="1536246"/>
              <a:ext cx="1316822" cy="5909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Explanation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of treatment</a:t>
              </a:r>
            </a:p>
          </p:txBody>
        </p:sp>
      </p:grpSp>
    </p:spTree>
    <p:extLst>
      <p:ext uri="{BB962C8B-B14F-4D97-AF65-F5344CB8AC3E}">
        <p14:creationId xmlns:p14="http://schemas.microsoft.com/office/powerpoint/2010/main" val="340280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D2E5A7D2-230B-4B31-D359-1055BDCAF25D}"/>
              </a:ext>
            </a:extLst>
          </p:cNvPr>
          <p:cNvGrpSpPr/>
          <p:nvPr/>
        </p:nvGrpSpPr>
        <p:grpSpPr>
          <a:xfrm>
            <a:off x="821095" y="1351393"/>
            <a:ext cx="10549810" cy="2901014"/>
            <a:chOff x="1021385" y="1847339"/>
            <a:chExt cx="10549810" cy="2901014"/>
          </a:xfrm>
        </p:grpSpPr>
        <p:sp>
          <p:nvSpPr>
            <p:cNvPr id="43" name="Oval 42">
              <a:extLst>
                <a:ext uri="{FF2B5EF4-FFF2-40B4-BE49-F238E27FC236}">
                  <a16:creationId xmlns:a16="http://schemas.microsoft.com/office/drawing/2014/main" id="{80BA59AA-5305-4B4B-F479-D7802AFE06EE}"/>
                </a:ext>
              </a:extLst>
            </p:cNvPr>
            <p:cNvSpPr/>
            <p:nvPr/>
          </p:nvSpPr>
          <p:spPr>
            <a:xfrm>
              <a:off x="9621519" y="2389078"/>
              <a:ext cx="1617475" cy="1549178"/>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sp>
          <p:nvSpPr>
            <p:cNvPr id="14" name="Rectangle 13"/>
            <p:cNvSpPr/>
            <p:nvPr/>
          </p:nvSpPr>
          <p:spPr>
            <a:xfrm>
              <a:off x="1166453" y="2789007"/>
              <a:ext cx="1601693" cy="70658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3326349" y="2349748"/>
              <a:ext cx="1813317" cy="180735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5790157" y="2085405"/>
              <a:ext cx="1900577" cy="230978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7925617" y="2322508"/>
              <a:ext cx="1396538" cy="170501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021385" y="2772966"/>
              <a:ext cx="185624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Show your cards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Where the surgeon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starting from</a:t>
              </a:r>
            </a:p>
          </p:txBody>
        </p:sp>
        <p:sp>
          <p:nvSpPr>
            <p:cNvPr id="21" name="TextBox 20"/>
            <p:cNvSpPr txBox="1"/>
            <p:nvPr/>
          </p:nvSpPr>
          <p:spPr>
            <a:xfrm>
              <a:off x="3336331" y="2428980"/>
              <a:ext cx="18437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Goal(s) of surgery</a:t>
              </a:r>
            </a:p>
          </p:txBody>
        </p:sp>
        <p:sp>
          <p:nvSpPr>
            <p:cNvPr id="22" name="TextBox 21"/>
            <p:cNvSpPr txBox="1"/>
            <p:nvPr/>
          </p:nvSpPr>
          <p:spPr>
            <a:xfrm>
              <a:off x="7966056" y="2461586"/>
              <a:ext cx="12963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Deliberate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Between goals and downsides </a:t>
              </a:r>
            </a:p>
          </p:txBody>
        </p:sp>
        <p:sp>
          <p:nvSpPr>
            <p:cNvPr id="23" name="TextBox 22"/>
            <p:cNvSpPr txBox="1"/>
            <p:nvPr/>
          </p:nvSpPr>
          <p:spPr>
            <a:xfrm>
              <a:off x="5845651" y="2254977"/>
              <a:ext cx="1821041"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Downsides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Bad things that happen to everyone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Bad things that could happen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Surgery falls short</a:t>
              </a:r>
            </a:p>
          </p:txBody>
        </p:sp>
        <p:sp>
          <p:nvSpPr>
            <p:cNvPr id="24" name="TextBox 23"/>
            <p:cNvSpPr txBox="1"/>
            <p:nvPr/>
          </p:nvSpPr>
          <p:spPr>
            <a:xfrm>
              <a:off x="9820244" y="2860441"/>
              <a:ext cx="12825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Agreement &amp; A Plan</a:t>
              </a:r>
            </a:p>
          </p:txBody>
        </p:sp>
        <p:sp>
          <p:nvSpPr>
            <p:cNvPr id="33" name="TextBox 32"/>
            <p:cNvSpPr txBox="1"/>
            <p:nvPr/>
          </p:nvSpPr>
          <p:spPr>
            <a:xfrm>
              <a:off x="1050053" y="1847339"/>
              <a:ext cx="37658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BETTER CONVERSATIONS for SURGERY</a:t>
              </a:r>
            </a:p>
          </p:txBody>
        </p:sp>
        <p:sp>
          <p:nvSpPr>
            <p:cNvPr id="6" name="Rectangle 5">
              <a:extLst>
                <a:ext uri="{FF2B5EF4-FFF2-40B4-BE49-F238E27FC236}">
                  <a16:creationId xmlns:a16="http://schemas.microsoft.com/office/drawing/2014/main" id="{830D6E24-92A4-0B85-EFDC-3172C0C0A259}"/>
                </a:ext>
              </a:extLst>
            </p:cNvPr>
            <p:cNvSpPr/>
            <p:nvPr/>
          </p:nvSpPr>
          <p:spPr>
            <a:xfrm>
              <a:off x="3354066" y="2718932"/>
              <a:ext cx="1763620" cy="142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Live longer</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Feel better</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Prevent disability</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Make a diagnosis</a:t>
              </a:r>
            </a:p>
          </p:txBody>
        </p:sp>
        <p:pic>
          <p:nvPicPr>
            <p:cNvPr id="8" name="Picture 7" descr="A picture containing black, darkness&#10;&#10;Description automatically generated">
              <a:extLst>
                <a:ext uri="{FF2B5EF4-FFF2-40B4-BE49-F238E27FC236}">
                  <a16:creationId xmlns:a16="http://schemas.microsoft.com/office/drawing/2014/main" id="{324BA521-7761-73E7-5450-9D954CBB3B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4966880" y="2758552"/>
              <a:ext cx="944300" cy="944300"/>
            </a:xfrm>
            <a:prstGeom prst="rect">
              <a:avLst/>
            </a:prstGeom>
          </p:spPr>
        </p:pic>
        <p:pic>
          <p:nvPicPr>
            <p:cNvPr id="9" name="Picture 8" descr="A picture containing black, darkness&#10;&#10;Description automatically generated">
              <a:extLst>
                <a:ext uri="{FF2B5EF4-FFF2-40B4-BE49-F238E27FC236}">
                  <a16:creationId xmlns:a16="http://schemas.microsoft.com/office/drawing/2014/main" id="{CC67E779-E340-1DCC-1159-061FDD290E3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8167141" y="3202069"/>
              <a:ext cx="944300" cy="944300"/>
            </a:xfrm>
            <a:prstGeom prst="rect">
              <a:avLst/>
            </a:prstGeom>
          </p:spPr>
        </p:pic>
        <p:cxnSp>
          <p:nvCxnSpPr>
            <p:cNvPr id="19" name="Straight Arrow Connector 18">
              <a:extLst>
                <a:ext uri="{FF2B5EF4-FFF2-40B4-BE49-F238E27FC236}">
                  <a16:creationId xmlns:a16="http://schemas.microsoft.com/office/drawing/2014/main" id="{1E08E93E-4C82-4BC5-5770-6E9E5D7884A4}"/>
                </a:ext>
              </a:extLst>
            </p:cNvPr>
            <p:cNvCxnSpPr>
              <a:cxnSpLocks/>
            </p:cNvCxnSpPr>
            <p:nvPr/>
          </p:nvCxnSpPr>
          <p:spPr>
            <a:xfrm>
              <a:off x="2859564" y="3202069"/>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0F41252-29C9-E8D2-9B16-55795B9C2EA6}"/>
                </a:ext>
              </a:extLst>
            </p:cNvPr>
            <p:cNvCxnSpPr>
              <a:cxnSpLocks/>
            </p:cNvCxnSpPr>
            <p:nvPr/>
          </p:nvCxnSpPr>
          <p:spPr>
            <a:xfrm>
              <a:off x="7568698" y="3203440"/>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CE465AF-F2C1-94A9-1904-1F76075F19BD}"/>
                </a:ext>
              </a:extLst>
            </p:cNvPr>
            <p:cNvCxnSpPr>
              <a:cxnSpLocks/>
            </p:cNvCxnSpPr>
            <p:nvPr/>
          </p:nvCxnSpPr>
          <p:spPr>
            <a:xfrm>
              <a:off x="9247093" y="3202069"/>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93C3E98-9AB7-5D3C-4CDC-23FF5B9CB867}"/>
                </a:ext>
              </a:extLst>
            </p:cNvPr>
            <p:cNvSpPr txBox="1"/>
            <p:nvPr/>
          </p:nvSpPr>
          <p:spPr>
            <a:xfrm>
              <a:off x="5978186" y="4132258"/>
              <a:ext cx="146628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Don’t reach our goals</a:t>
              </a:r>
            </a:p>
          </p:txBody>
        </p:sp>
        <p:sp>
          <p:nvSpPr>
            <p:cNvPr id="2" name="Rectangle 1">
              <a:extLst>
                <a:ext uri="{FF2B5EF4-FFF2-40B4-BE49-F238E27FC236}">
                  <a16:creationId xmlns:a16="http://schemas.microsoft.com/office/drawing/2014/main" id="{7FFF09BB-3275-6773-0399-9B0CF06C5290}"/>
                </a:ext>
              </a:extLst>
            </p:cNvPr>
            <p:cNvSpPr/>
            <p:nvPr/>
          </p:nvSpPr>
          <p:spPr>
            <a:xfrm>
              <a:off x="1084566" y="1919941"/>
              <a:ext cx="10486629" cy="2828412"/>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B4860FE6-9DA1-35C6-9D4C-A71C5222FEA8}"/>
                </a:ext>
              </a:extLst>
            </p:cNvPr>
            <p:cNvSpPr/>
            <p:nvPr/>
          </p:nvSpPr>
          <p:spPr>
            <a:xfrm>
              <a:off x="9773919" y="2541478"/>
              <a:ext cx="1617475" cy="1549178"/>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sp>
          <p:nvSpPr>
            <p:cNvPr id="4" name="Rectangle 3">
              <a:extLst>
                <a:ext uri="{FF2B5EF4-FFF2-40B4-BE49-F238E27FC236}">
                  <a16:creationId xmlns:a16="http://schemas.microsoft.com/office/drawing/2014/main" id="{3F5A7297-EE5A-F91E-548A-0E3136437BCE}"/>
                </a:ext>
              </a:extLst>
            </p:cNvPr>
            <p:cNvSpPr/>
            <p:nvPr/>
          </p:nvSpPr>
          <p:spPr>
            <a:xfrm>
              <a:off x="1318853" y="2941407"/>
              <a:ext cx="1601693" cy="70658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ADADDC7-10A6-97AD-1257-58FFBFAF0BFF}"/>
                </a:ext>
              </a:extLst>
            </p:cNvPr>
            <p:cNvSpPr/>
            <p:nvPr/>
          </p:nvSpPr>
          <p:spPr>
            <a:xfrm>
              <a:off x="3478749" y="2502148"/>
              <a:ext cx="1813317" cy="180735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EA1BB20-A920-2785-54D9-6AD6778579FB}"/>
                </a:ext>
              </a:extLst>
            </p:cNvPr>
            <p:cNvSpPr/>
            <p:nvPr/>
          </p:nvSpPr>
          <p:spPr>
            <a:xfrm>
              <a:off x="5942557" y="2237805"/>
              <a:ext cx="1900577" cy="230978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5ED14CA-3520-9C84-9D02-00C103891768}"/>
                </a:ext>
              </a:extLst>
            </p:cNvPr>
            <p:cNvSpPr/>
            <p:nvPr/>
          </p:nvSpPr>
          <p:spPr>
            <a:xfrm>
              <a:off x="8078017" y="2474908"/>
              <a:ext cx="1396538" cy="170501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20BF178-6B7C-A145-E4AA-2D249DBD9371}"/>
                </a:ext>
              </a:extLst>
            </p:cNvPr>
            <p:cNvSpPr txBox="1"/>
            <p:nvPr/>
          </p:nvSpPr>
          <p:spPr>
            <a:xfrm>
              <a:off x="1173785" y="2925366"/>
              <a:ext cx="185624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Show your cards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Where the surgeon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starting from</a:t>
              </a:r>
            </a:p>
          </p:txBody>
        </p:sp>
        <p:sp>
          <p:nvSpPr>
            <p:cNvPr id="12" name="TextBox 11">
              <a:extLst>
                <a:ext uri="{FF2B5EF4-FFF2-40B4-BE49-F238E27FC236}">
                  <a16:creationId xmlns:a16="http://schemas.microsoft.com/office/drawing/2014/main" id="{988E9A48-7309-346C-A07E-E477C017A69E}"/>
                </a:ext>
              </a:extLst>
            </p:cNvPr>
            <p:cNvSpPr txBox="1"/>
            <p:nvPr/>
          </p:nvSpPr>
          <p:spPr>
            <a:xfrm>
              <a:off x="3488731" y="2581380"/>
              <a:ext cx="18437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Goal(s) of surgery</a:t>
              </a:r>
            </a:p>
          </p:txBody>
        </p:sp>
        <p:sp>
          <p:nvSpPr>
            <p:cNvPr id="13" name="TextBox 12">
              <a:extLst>
                <a:ext uri="{FF2B5EF4-FFF2-40B4-BE49-F238E27FC236}">
                  <a16:creationId xmlns:a16="http://schemas.microsoft.com/office/drawing/2014/main" id="{5FE9F86D-FAB4-30F0-CD46-1EA4A189DA27}"/>
                </a:ext>
              </a:extLst>
            </p:cNvPr>
            <p:cNvSpPr txBox="1"/>
            <p:nvPr/>
          </p:nvSpPr>
          <p:spPr>
            <a:xfrm>
              <a:off x="8118456" y="2613986"/>
              <a:ext cx="12963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Deliberate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Between goals and downsides </a:t>
              </a:r>
            </a:p>
          </p:txBody>
        </p:sp>
        <p:sp>
          <p:nvSpPr>
            <p:cNvPr id="17" name="TextBox 16">
              <a:extLst>
                <a:ext uri="{FF2B5EF4-FFF2-40B4-BE49-F238E27FC236}">
                  <a16:creationId xmlns:a16="http://schemas.microsoft.com/office/drawing/2014/main" id="{4CB9FE63-347E-EF7B-8A43-5A956972D6CB}"/>
                </a:ext>
              </a:extLst>
            </p:cNvPr>
            <p:cNvSpPr txBox="1"/>
            <p:nvPr/>
          </p:nvSpPr>
          <p:spPr>
            <a:xfrm>
              <a:off x="5998051" y="2407377"/>
              <a:ext cx="1821041"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Downsides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Bad things that happen to everyone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Bad things that could happen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Surgery falls short</a:t>
              </a:r>
            </a:p>
          </p:txBody>
        </p:sp>
        <p:sp>
          <p:nvSpPr>
            <p:cNvPr id="25" name="TextBox 24">
              <a:extLst>
                <a:ext uri="{FF2B5EF4-FFF2-40B4-BE49-F238E27FC236}">
                  <a16:creationId xmlns:a16="http://schemas.microsoft.com/office/drawing/2014/main" id="{769D43AD-3E04-1332-7C31-89B5D08E370E}"/>
                </a:ext>
              </a:extLst>
            </p:cNvPr>
            <p:cNvSpPr txBox="1"/>
            <p:nvPr/>
          </p:nvSpPr>
          <p:spPr>
            <a:xfrm>
              <a:off x="9972644" y="3012841"/>
              <a:ext cx="12825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Agreement &amp; A Plan</a:t>
              </a:r>
            </a:p>
          </p:txBody>
        </p:sp>
        <p:sp>
          <p:nvSpPr>
            <p:cNvPr id="26" name="TextBox 25">
              <a:extLst>
                <a:ext uri="{FF2B5EF4-FFF2-40B4-BE49-F238E27FC236}">
                  <a16:creationId xmlns:a16="http://schemas.microsoft.com/office/drawing/2014/main" id="{48303CC9-FD6B-6121-4125-3232A6AD30DC}"/>
                </a:ext>
              </a:extLst>
            </p:cNvPr>
            <p:cNvSpPr txBox="1"/>
            <p:nvPr/>
          </p:nvSpPr>
          <p:spPr>
            <a:xfrm>
              <a:off x="1202453" y="1999739"/>
              <a:ext cx="37658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BETTER CONVERSATIONS for SURGERY</a:t>
              </a:r>
            </a:p>
          </p:txBody>
        </p:sp>
        <p:sp>
          <p:nvSpPr>
            <p:cNvPr id="27" name="Rectangle 26">
              <a:extLst>
                <a:ext uri="{FF2B5EF4-FFF2-40B4-BE49-F238E27FC236}">
                  <a16:creationId xmlns:a16="http://schemas.microsoft.com/office/drawing/2014/main" id="{B071FB90-6A82-0D49-997C-79213310473B}"/>
                </a:ext>
              </a:extLst>
            </p:cNvPr>
            <p:cNvSpPr/>
            <p:nvPr/>
          </p:nvSpPr>
          <p:spPr>
            <a:xfrm>
              <a:off x="3506466" y="2871332"/>
              <a:ext cx="1763620" cy="142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Live longer</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Feel better</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Prevent a disability</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Make a diagnosis</a:t>
              </a:r>
            </a:p>
          </p:txBody>
        </p:sp>
        <p:pic>
          <p:nvPicPr>
            <p:cNvPr id="28" name="Picture 27" descr="A picture containing black, darkness&#10;&#10;Description automatically generated">
              <a:extLst>
                <a:ext uri="{FF2B5EF4-FFF2-40B4-BE49-F238E27FC236}">
                  <a16:creationId xmlns:a16="http://schemas.microsoft.com/office/drawing/2014/main" id="{C7119AF7-A638-C7D1-56D3-2CE3C6FDAF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5119280" y="2910952"/>
              <a:ext cx="944300" cy="944300"/>
            </a:xfrm>
            <a:prstGeom prst="rect">
              <a:avLst/>
            </a:prstGeom>
          </p:spPr>
        </p:pic>
        <p:pic>
          <p:nvPicPr>
            <p:cNvPr id="29" name="Picture 28" descr="A picture containing black, darkness&#10;&#10;Description automatically generated">
              <a:extLst>
                <a:ext uri="{FF2B5EF4-FFF2-40B4-BE49-F238E27FC236}">
                  <a16:creationId xmlns:a16="http://schemas.microsoft.com/office/drawing/2014/main" id="{8D7C75B8-9DD5-0F50-2A30-CE87AC3FA3C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8319541" y="3354469"/>
              <a:ext cx="944300" cy="944300"/>
            </a:xfrm>
            <a:prstGeom prst="rect">
              <a:avLst/>
            </a:prstGeom>
          </p:spPr>
        </p:pic>
        <p:cxnSp>
          <p:nvCxnSpPr>
            <p:cNvPr id="30" name="Straight Arrow Connector 29">
              <a:extLst>
                <a:ext uri="{FF2B5EF4-FFF2-40B4-BE49-F238E27FC236}">
                  <a16:creationId xmlns:a16="http://schemas.microsoft.com/office/drawing/2014/main" id="{02C7026C-DC50-0DCA-8A29-0857AB7316C1}"/>
                </a:ext>
              </a:extLst>
            </p:cNvPr>
            <p:cNvCxnSpPr>
              <a:cxnSpLocks/>
            </p:cNvCxnSpPr>
            <p:nvPr/>
          </p:nvCxnSpPr>
          <p:spPr>
            <a:xfrm>
              <a:off x="3011964" y="3354469"/>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4419D05-26FE-DAF8-371D-1409535A51E8}"/>
                </a:ext>
              </a:extLst>
            </p:cNvPr>
            <p:cNvCxnSpPr>
              <a:cxnSpLocks/>
            </p:cNvCxnSpPr>
            <p:nvPr/>
          </p:nvCxnSpPr>
          <p:spPr>
            <a:xfrm>
              <a:off x="7721098" y="3355840"/>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E4C2597-DC26-FBF4-62FF-8D0A02630486}"/>
                </a:ext>
              </a:extLst>
            </p:cNvPr>
            <p:cNvCxnSpPr>
              <a:cxnSpLocks/>
            </p:cNvCxnSpPr>
            <p:nvPr/>
          </p:nvCxnSpPr>
          <p:spPr>
            <a:xfrm>
              <a:off x="9399493" y="3354469"/>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57AACC8-7A9E-8A5F-AB7F-0A900B1E21EF}"/>
                </a:ext>
              </a:extLst>
            </p:cNvPr>
            <p:cNvSpPr txBox="1"/>
            <p:nvPr/>
          </p:nvSpPr>
          <p:spPr>
            <a:xfrm>
              <a:off x="6130586" y="4284658"/>
              <a:ext cx="146628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Don’t reach our goals</a:t>
              </a:r>
            </a:p>
          </p:txBody>
        </p:sp>
      </p:grpSp>
    </p:spTree>
    <p:extLst>
      <p:ext uri="{BB962C8B-B14F-4D97-AF65-F5344CB8AC3E}">
        <p14:creationId xmlns:p14="http://schemas.microsoft.com/office/powerpoint/2010/main" val="1735291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B7A077-AE22-40B2-801B-450F3452FCEB}"/>
              </a:ext>
            </a:extLst>
          </p:cNvPr>
          <p:cNvSpPr txBox="1"/>
          <p:nvPr/>
        </p:nvSpPr>
        <p:spPr>
          <a:xfrm>
            <a:off x="236848" y="2203523"/>
            <a:ext cx="5009953" cy="2862322"/>
          </a:xfrm>
          <a:prstGeom prst="rect">
            <a:avLst/>
          </a:prstGeom>
          <a:noFill/>
          <a:ln w="15875">
            <a:solidFill>
              <a:schemeClr val="tx2">
                <a:lumMod val="60000"/>
                <a:lumOff val="40000"/>
              </a:schemeClr>
            </a:solidFill>
          </a:ln>
        </p:spPr>
        <p:txBody>
          <a:bodyPr wrap="square" rtlCol="0">
            <a:spAutoFit/>
          </a:bodyPr>
          <a:lstStyle/>
          <a:p>
            <a:r>
              <a:rPr lang="en-US" dirty="0">
                <a:latin typeface="Segoe Print" panose="02000600000000000000" pitchFamily="2" charset="0"/>
              </a:rPr>
              <a:t>I looked thru your records…</a:t>
            </a:r>
          </a:p>
          <a:p>
            <a:endParaRPr lang="en-US" dirty="0">
              <a:latin typeface="Segoe Print" panose="02000600000000000000" pitchFamily="2" charset="0"/>
            </a:endParaRPr>
          </a:p>
          <a:p>
            <a:r>
              <a:rPr lang="en-US" dirty="0">
                <a:latin typeface="Segoe Print" panose="02000600000000000000" pitchFamily="2" charset="0"/>
              </a:rPr>
              <a:t>I want to make sure we are on the same page</a:t>
            </a:r>
          </a:p>
          <a:p>
            <a:endParaRPr lang="en-US" dirty="0">
              <a:latin typeface="Segoe Print" panose="02000600000000000000" pitchFamily="2" charset="0"/>
            </a:endParaRPr>
          </a:p>
          <a:p>
            <a:r>
              <a:rPr lang="en-US" dirty="0">
                <a:latin typeface="Segoe Print" panose="02000600000000000000" pitchFamily="2" charset="0"/>
              </a:rPr>
              <a:t>Dr. X sent you because….</a:t>
            </a:r>
          </a:p>
          <a:p>
            <a:endParaRPr lang="en-US" dirty="0">
              <a:latin typeface="Segoe Print" panose="02000600000000000000" pitchFamily="2" charset="0"/>
            </a:endParaRPr>
          </a:p>
          <a:p>
            <a:r>
              <a:rPr lang="en-US" dirty="0">
                <a:latin typeface="Segoe Print" panose="02000600000000000000" pitchFamily="2" charset="0"/>
              </a:rPr>
              <a:t>I heard you have X, I’d like to gather a bit of information and then see how best to help you….</a:t>
            </a:r>
          </a:p>
        </p:txBody>
      </p:sp>
      <p:sp>
        <p:nvSpPr>
          <p:cNvPr id="5" name="Oval 4">
            <a:extLst>
              <a:ext uri="{FF2B5EF4-FFF2-40B4-BE49-F238E27FC236}">
                <a16:creationId xmlns:a16="http://schemas.microsoft.com/office/drawing/2014/main" id="{14F8382D-3195-4B7D-BE42-958842B8D5E2}"/>
              </a:ext>
            </a:extLst>
          </p:cNvPr>
          <p:cNvSpPr/>
          <p:nvPr/>
        </p:nvSpPr>
        <p:spPr>
          <a:xfrm>
            <a:off x="6710951" y="1848665"/>
            <a:ext cx="3040068" cy="3314863"/>
          </a:xfrm>
          <a:prstGeom prst="ellipse">
            <a:avLst/>
          </a:prstGeom>
          <a:pattFill prst="divot">
            <a:fgClr>
              <a:schemeClr val="bg1">
                <a:lumMod val="6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Segoe Print" panose="02000600000000000000" pitchFamily="2" charset="0"/>
                <a:cs typeface="Arabic Typesetting" panose="020B0604020202020204" pitchFamily="66" charset="-78"/>
              </a:rPr>
              <a:t>Gather</a:t>
            </a:r>
          </a:p>
          <a:p>
            <a:pPr algn="ctr"/>
            <a:r>
              <a:rPr lang="en-US" sz="4000" b="1" dirty="0">
                <a:solidFill>
                  <a:schemeClr val="tx1"/>
                </a:solidFill>
                <a:latin typeface="Segoe Print" panose="02000600000000000000" pitchFamily="2" charset="0"/>
                <a:cs typeface="Arabic Typesetting" panose="020B0604020202020204" pitchFamily="66" charset="-78"/>
              </a:rPr>
              <a:t>Info</a:t>
            </a:r>
          </a:p>
        </p:txBody>
      </p:sp>
      <p:cxnSp>
        <p:nvCxnSpPr>
          <p:cNvPr id="6" name="Straight Arrow Connector 5">
            <a:extLst>
              <a:ext uri="{FF2B5EF4-FFF2-40B4-BE49-F238E27FC236}">
                <a16:creationId xmlns:a16="http://schemas.microsoft.com/office/drawing/2014/main" id="{E6B5188C-0B06-40FA-B7E3-1BDC55D3A841}"/>
              </a:ext>
            </a:extLst>
          </p:cNvPr>
          <p:cNvCxnSpPr>
            <a:cxnSpLocks/>
          </p:cNvCxnSpPr>
          <p:nvPr/>
        </p:nvCxnSpPr>
        <p:spPr>
          <a:xfrm>
            <a:off x="5651984" y="3506096"/>
            <a:ext cx="653783" cy="1"/>
          </a:xfrm>
          <a:prstGeom prst="straightConnector1">
            <a:avLst/>
          </a:prstGeom>
          <a:ln w="12700">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6B5188C-0B06-40FA-B7E3-1BDC55D3A841}"/>
              </a:ext>
            </a:extLst>
          </p:cNvPr>
          <p:cNvCxnSpPr>
            <a:cxnSpLocks/>
          </p:cNvCxnSpPr>
          <p:nvPr/>
        </p:nvCxnSpPr>
        <p:spPr>
          <a:xfrm>
            <a:off x="10010344" y="3506095"/>
            <a:ext cx="1612070" cy="1"/>
          </a:xfrm>
          <a:prstGeom prst="straightConnector1">
            <a:avLst/>
          </a:prstGeom>
          <a:ln w="12700">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346D8E6-CA18-4BF1-BAD2-CCB33F804E81}"/>
              </a:ext>
            </a:extLst>
          </p:cNvPr>
          <p:cNvSpPr txBox="1"/>
          <p:nvPr/>
        </p:nvSpPr>
        <p:spPr>
          <a:xfrm>
            <a:off x="4526394" y="583731"/>
            <a:ext cx="2904962" cy="646331"/>
          </a:xfrm>
          <a:prstGeom prst="rect">
            <a:avLst/>
          </a:prstGeom>
          <a:noFill/>
        </p:spPr>
        <p:txBody>
          <a:bodyPr wrap="none" rtlCol="0">
            <a:spAutoFit/>
          </a:bodyPr>
          <a:lstStyle/>
          <a:p>
            <a:pPr algn="ctr"/>
            <a:r>
              <a:rPr lang="en-US" sz="3600" b="1" dirty="0">
                <a:latin typeface="Segoe Print" panose="02000600000000000000" pitchFamily="2" charset="0"/>
              </a:rPr>
              <a:t>PROLOGUE</a:t>
            </a:r>
            <a:endParaRPr lang="en-US" sz="3600" dirty="0">
              <a:latin typeface="Segoe Print" panose="02000600000000000000" pitchFamily="2" charset="0"/>
            </a:endParaRPr>
          </a:p>
        </p:txBody>
      </p:sp>
    </p:spTree>
    <p:extLst>
      <p:ext uri="{BB962C8B-B14F-4D97-AF65-F5344CB8AC3E}">
        <p14:creationId xmlns:p14="http://schemas.microsoft.com/office/powerpoint/2010/main" val="2110532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D2E5A7D2-230B-4B31-D359-1055BDCAF25D}"/>
              </a:ext>
            </a:extLst>
          </p:cNvPr>
          <p:cNvGrpSpPr/>
          <p:nvPr/>
        </p:nvGrpSpPr>
        <p:grpSpPr>
          <a:xfrm>
            <a:off x="821095" y="1351393"/>
            <a:ext cx="10549810" cy="2901014"/>
            <a:chOff x="1021385" y="1847339"/>
            <a:chExt cx="10549810" cy="2901014"/>
          </a:xfrm>
        </p:grpSpPr>
        <p:sp>
          <p:nvSpPr>
            <p:cNvPr id="43" name="Oval 42">
              <a:extLst>
                <a:ext uri="{FF2B5EF4-FFF2-40B4-BE49-F238E27FC236}">
                  <a16:creationId xmlns:a16="http://schemas.microsoft.com/office/drawing/2014/main" id="{80BA59AA-5305-4B4B-F479-D7802AFE06EE}"/>
                </a:ext>
              </a:extLst>
            </p:cNvPr>
            <p:cNvSpPr/>
            <p:nvPr/>
          </p:nvSpPr>
          <p:spPr>
            <a:xfrm>
              <a:off x="9621519" y="2389078"/>
              <a:ext cx="1617475" cy="1549178"/>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sp>
          <p:nvSpPr>
            <p:cNvPr id="14" name="Rectangle 13"/>
            <p:cNvSpPr/>
            <p:nvPr/>
          </p:nvSpPr>
          <p:spPr>
            <a:xfrm>
              <a:off x="1166453" y="2789007"/>
              <a:ext cx="1601693" cy="70658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3326349" y="2349748"/>
              <a:ext cx="1813317" cy="180735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5790157" y="2085405"/>
              <a:ext cx="1900577" cy="230978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7925617" y="2322508"/>
              <a:ext cx="1396538" cy="170501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021385" y="2772966"/>
              <a:ext cx="185624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Show your cards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Where the surgeon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starting from</a:t>
              </a:r>
            </a:p>
          </p:txBody>
        </p:sp>
        <p:sp>
          <p:nvSpPr>
            <p:cNvPr id="21" name="TextBox 20"/>
            <p:cNvSpPr txBox="1"/>
            <p:nvPr/>
          </p:nvSpPr>
          <p:spPr>
            <a:xfrm>
              <a:off x="3336331" y="2428980"/>
              <a:ext cx="18437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Goal(s) of surgery</a:t>
              </a:r>
            </a:p>
          </p:txBody>
        </p:sp>
        <p:sp>
          <p:nvSpPr>
            <p:cNvPr id="22" name="TextBox 21"/>
            <p:cNvSpPr txBox="1"/>
            <p:nvPr/>
          </p:nvSpPr>
          <p:spPr>
            <a:xfrm>
              <a:off x="7966056" y="2461586"/>
              <a:ext cx="12963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Deliberate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Between goals and downsides </a:t>
              </a:r>
            </a:p>
          </p:txBody>
        </p:sp>
        <p:sp>
          <p:nvSpPr>
            <p:cNvPr id="23" name="TextBox 22"/>
            <p:cNvSpPr txBox="1"/>
            <p:nvPr/>
          </p:nvSpPr>
          <p:spPr>
            <a:xfrm>
              <a:off x="5845651" y="2254977"/>
              <a:ext cx="1821041"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Downsides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Bad things that happen to everyone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Bad things that could happen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Surgery falls short</a:t>
              </a:r>
            </a:p>
          </p:txBody>
        </p:sp>
        <p:sp>
          <p:nvSpPr>
            <p:cNvPr id="24" name="TextBox 23"/>
            <p:cNvSpPr txBox="1"/>
            <p:nvPr/>
          </p:nvSpPr>
          <p:spPr>
            <a:xfrm>
              <a:off x="9820244" y="2860441"/>
              <a:ext cx="12825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Agreement &amp; A Plan</a:t>
              </a:r>
            </a:p>
          </p:txBody>
        </p:sp>
        <p:sp>
          <p:nvSpPr>
            <p:cNvPr id="33" name="TextBox 32"/>
            <p:cNvSpPr txBox="1"/>
            <p:nvPr/>
          </p:nvSpPr>
          <p:spPr>
            <a:xfrm>
              <a:off x="1050053" y="1847339"/>
              <a:ext cx="37658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BETTER CONVERSATIONS for SURGERY</a:t>
              </a:r>
            </a:p>
          </p:txBody>
        </p:sp>
        <p:sp>
          <p:nvSpPr>
            <p:cNvPr id="6" name="Rectangle 5">
              <a:extLst>
                <a:ext uri="{FF2B5EF4-FFF2-40B4-BE49-F238E27FC236}">
                  <a16:creationId xmlns:a16="http://schemas.microsoft.com/office/drawing/2014/main" id="{830D6E24-92A4-0B85-EFDC-3172C0C0A259}"/>
                </a:ext>
              </a:extLst>
            </p:cNvPr>
            <p:cNvSpPr/>
            <p:nvPr/>
          </p:nvSpPr>
          <p:spPr>
            <a:xfrm>
              <a:off x="3354066" y="2718932"/>
              <a:ext cx="1763620" cy="142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Live longer</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Feel better</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Prevent disability</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Make a diagnosis</a:t>
              </a:r>
            </a:p>
          </p:txBody>
        </p:sp>
        <p:pic>
          <p:nvPicPr>
            <p:cNvPr id="8" name="Picture 7" descr="A picture containing black, darkness&#10;&#10;Description automatically generated">
              <a:extLst>
                <a:ext uri="{FF2B5EF4-FFF2-40B4-BE49-F238E27FC236}">
                  <a16:creationId xmlns:a16="http://schemas.microsoft.com/office/drawing/2014/main" id="{324BA521-7761-73E7-5450-9D954CBB3B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4966880" y="2758552"/>
              <a:ext cx="944300" cy="944300"/>
            </a:xfrm>
            <a:prstGeom prst="rect">
              <a:avLst/>
            </a:prstGeom>
          </p:spPr>
        </p:pic>
        <p:pic>
          <p:nvPicPr>
            <p:cNvPr id="9" name="Picture 8" descr="A picture containing black, darkness&#10;&#10;Description automatically generated">
              <a:extLst>
                <a:ext uri="{FF2B5EF4-FFF2-40B4-BE49-F238E27FC236}">
                  <a16:creationId xmlns:a16="http://schemas.microsoft.com/office/drawing/2014/main" id="{CC67E779-E340-1DCC-1159-061FDD290E3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8167141" y="3202069"/>
              <a:ext cx="944300" cy="944300"/>
            </a:xfrm>
            <a:prstGeom prst="rect">
              <a:avLst/>
            </a:prstGeom>
          </p:spPr>
        </p:pic>
        <p:cxnSp>
          <p:nvCxnSpPr>
            <p:cNvPr id="19" name="Straight Arrow Connector 18">
              <a:extLst>
                <a:ext uri="{FF2B5EF4-FFF2-40B4-BE49-F238E27FC236}">
                  <a16:creationId xmlns:a16="http://schemas.microsoft.com/office/drawing/2014/main" id="{1E08E93E-4C82-4BC5-5770-6E9E5D7884A4}"/>
                </a:ext>
              </a:extLst>
            </p:cNvPr>
            <p:cNvCxnSpPr>
              <a:cxnSpLocks/>
            </p:cNvCxnSpPr>
            <p:nvPr/>
          </p:nvCxnSpPr>
          <p:spPr>
            <a:xfrm>
              <a:off x="2859564" y="3202069"/>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0F41252-29C9-E8D2-9B16-55795B9C2EA6}"/>
                </a:ext>
              </a:extLst>
            </p:cNvPr>
            <p:cNvCxnSpPr>
              <a:cxnSpLocks/>
            </p:cNvCxnSpPr>
            <p:nvPr/>
          </p:nvCxnSpPr>
          <p:spPr>
            <a:xfrm>
              <a:off x="7568698" y="3203440"/>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CE465AF-F2C1-94A9-1904-1F76075F19BD}"/>
                </a:ext>
              </a:extLst>
            </p:cNvPr>
            <p:cNvCxnSpPr>
              <a:cxnSpLocks/>
            </p:cNvCxnSpPr>
            <p:nvPr/>
          </p:nvCxnSpPr>
          <p:spPr>
            <a:xfrm>
              <a:off x="9247093" y="3202069"/>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93C3E98-9AB7-5D3C-4CDC-23FF5B9CB867}"/>
                </a:ext>
              </a:extLst>
            </p:cNvPr>
            <p:cNvSpPr txBox="1"/>
            <p:nvPr/>
          </p:nvSpPr>
          <p:spPr>
            <a:xfrm>
              <a:off x="5978186" y="4132258"/>
              <a:ext cx="146628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Don’t reach our goals</a:t>
              </a:r>
            </a:p>
          </p:txBody>
        </p:sp>
        <p:sp>
          <p:nvSpPr>
            <p:cNvPr id="2" name="Rectangle 1">
              <a:extLst>
                <a:ext uri="{FF2B5EF4-FFF2-40B4-BE49-F238E27FC236}">
                  <a16:creationId xmlns:a16="http://schemas.microsoft.com/office/drawing/2014/main" id="{7FFF09BB-3275-6773-0399-9B0CF06C5290}"/>
                </a:ext>
              </a:extLst>
            </p:cNvPr>
            <p:cNvSpPr/>
            <p:nvPr/>
          </p:nvSpPr>
          <p:spPr>
            <a:xfrm>
              <a:off x="1084566" y="1919941"/>
              <a:ext cx="10486629" cy="2828412"/>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B4860FE6-9DA1-35C6-9D4C-A71C5222FEA8}"/>
                </a:ext>
              </a:extLst>
            </p:cNvPr>
            <p:cNvSpPr/>
            <p:nvPr/>
          </p:nvSpPr>
          <p:spPr>
            <a:xfrm>
              <a:off x="9773919" y="2541478"/>
              <a:ext cx="1617475" cy="1549178"/>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sp>
          <p:nvSpPr>
            <p:cNvPr id="4" name="Rectangle 3">
              <a:extLst>
                <a:ext uri="{FF2B5EF4-FFF2-40B4-BE49-F238E27FC236}">
                  <a16:creationId xmlns:a16="http://schemas.microsoft.com/office/drawing/2014/main" id="{3F5A7297-EE5A-F91E-548A-0E3136437BCE}"/>
                </a:ext>
              </a:extLst>
            </p:cNvPr>
            <p:cNvSpPr/>
            <p:nvPr/>
          </p:nvSpPr>
          <p:spPr>
            <a:xfrm>
              <a:off x="1318853" y="2941407"/>
              <a:ext cx="1601693" cy="70658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ADADDC7-10A6-97AD-1257-58FFBFAF0BFF}"/>
                </a:ext>
              </a:extLst>
            </p:cNvPr>
            <p:cNvSpPr/>
            <p:nvPr/>
          </p:nvSpPr>
          <p:spPr>
            <a:xfrm>
              <a:off x="3478749" y="2502148"/>
              <a:ext cx="1813317" cy="180735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EA1BB20-A920-2785-54D9-6AD6778579FB}"/>
                </a:ext>
              </a:extLst>
            </p:cNvPr>
            <p:cNvSpPr/>
            <p:nvPr/>
          </p:nvSpPr>
          <p:spPr>
            <a:xfrm>
              <a:off x="5942557" y="2237805"/>
              <a:ext cx="1900577" cy="230978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5ED14CA-3520-9C84-9D02-00C103891768}"/>
                </a:ext>
              </a:extLst>
            </p:cNvPr>
            <p:cNvSpPr/>
            <p:nvPr/>
          </p:nvSpPr>
          <p:spPr>
            <a:xfrm>
              <a:off x="8078017" y="2474908"/>
              <a:ext cx="1396538" cy="170501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20BF178-6B7C-A145-E4AA-2D249DBD9371}"/>
                </a:ext>
              </a:extLst>
            </p:cNvPr>
            <p:cNvSpPr txBox="1"/>
            <p:nvPr/>
          </p:nvSpPr>
          <p:spPr>
            <a:xfrm>
              <a:off x="1173785" y="2925366"/>
              <a:ext cx="185624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Show your cards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Where the surgeon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starting from</a:t>
              </a:r>
            </a:p>
          </p:txBody>
        </p:sp>
        <p:sp>
          <p:nvSpPr>
            <p:cNvPr id="12" name="TextBox 11">
              <a:extLst>
                <a:ext uri="{FF2B5EF4-FFF2-40B4-BE49-F238E27FC236}">
                  <a16:creationId xmlns:a16="http://schemas.microsoft.com/office/drawing/2014/main" id="{988E9A48-7309-346C-A07E-E477C017A69E}"/>
                </a:ext>
              </a:extLst>
            </p:cNvPr>
            <p:cNvSpPr txBox="1"/>
            <p:nvPr/>
          </p:nvSpPr>
          <p:spPr>
            <a:xfrm>
              <a:off x="3488731" y="2581380"/>
              <a:ext cx="18437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Goal(s) of surgery</a:t>
              </a:r>
            </a:p>
          </p:txBody>
        </p:sp>
        <p:sp>
          <p:nvSpPr>
            <p:cNvPr id="13" name="TextBox 12">
              <a:extLst>
                <a:ext uri="{FF2B5EF4-FFF2-40B4-BE49-F238E27FC236}">
                  <a16:creationId xmlns:a16="http://schemas.microsoft.com/office/drawing/2014/main" id="{5FE9F86D-FAB4-30F0-CD46-1EA4A189DA27}"/>
                </a:ext>
              </a:extLst>
            </p:cNvPr>
            <p:cNvSpPr txBox="1"/>
            <p:nvPr/>
          </p:nvSpPr>
          <p:spPr>
            <a:xfrm>
              <a:off x="8118456" y="2613986"/>
              <a:ext cx="12963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Deliberate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Between goals and downsides </a:t>
              </a:r>
            </a:p>
          </p:txBody>
        </p:sp>
        <p:sp>
          <p:nvSpPr>
            <p:cNvPr id="17" name="TextBox 16">
              <a:extLst>
                <a:ext uri="{FF2B5EF4-FFF2-40B4-BE49-F238E27FC236}">
                  <a16:creationId xmlns:a16="http://schemas.microsoft.com/office/drawing/2014/main" id="{4CB9FE63-347E-EF7B-8A43-5A956972D6CB}"/>
                </a:ext>
              </a:extLst>
            </p:cNvPr>
            <p:cNvSpPr txBox="1"/>
            <p:nvPr/>
          </p:nvSpPr>
          <p:spPr>
            <a:xfrm>
              <a:off x="5998051" y="2407377"/>
              <a:ext cx="1821041"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Downsides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Bad things that happen to everyone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Bad things that could happen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Surgery falls short</a:t>
              </a:r>
            </a:p>
          </p:txBody>
        </p:sp>
        <p:sp>
          <p:nvSpPr>
            <p:cNvPr id="25" name="TextBox 24">
              <a:extLst>
                <a:ext uri="{FF2B5EF4-FFF2-40B4-BE49-F238E27FC236}">
                  <a16:creationId xmlns:a16="http://schemas.microsoft.com/office/drawing/2014/main" id="{769D43AD-3E04-1332-7C31-89B5D08E370E}"/>
                </a:ext>
              </a:extLst>
            </p:cNvPr>
            <p:cNvSpPr txBox="1"/>
            <p:nvPr/>
          </p:nvSpPr>
          <p:spPr>
            <a:xfrm>
              <a:off x="9972644" y="3012841"/>
              <a:ext cx="12825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Agreement &amp; A Plan</a:t>
              </a:r>
            </a:p>
          </p:txBody>
        </p:sp>
        <p:sp>
          <p:nvSpPr>
            <p:cNvPr id="26" name="TextBox 25">
              <a:extLst>
                <a:ext uri="{FF2B5EF4-FFF2-40B4-BE49-F238E27FC236}">
                  <a16:creationId xmlns:a16="http://schemas.microsoft.com/office/drawing/2014/main" id="{48303CC9-FD6B-6121-4125-3232A6AD30DC}"/>
                </a:ext>
              </a:extLst>
            </p:cNvPr>
            <p:cNvSpPr txBox="1"/>
            <p:nvPr/>
          </p:nvSpPr>
          <p:spPr>
            <a:xfrm>
              <a:off x="1202453" y="1999739"/>
              <a:ext cx="37658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BETTER CONVERSATIONS for SURGERY</a:t>
              </a:r>
            </a:p>
          </p:txBody>
        </p:sp>
        <p:sp>
          <p:nvSpPr>
            <p:cNvPr id="27" name="Rectangle 26">
              <a:extLst>
                <a:ext uri="{FF2B5EF4-FFF2-40B4-BE49-F238E27FC236}">
                  <a16:creationId xmlns:a16="http://schemas.microsoft.com/office/drawing/2014/main" id="{B071FB90-6A82-0D49-997C-79213310473B}"/>
                </a:ext>
              </a:extLst>
            </p:cNvPr>
            <p:cNvSpPr/>
            <p:nvPr/>
          </p:nvSpPr>
          <p:spPr>
            <a:xfrm>
              <a:off x="3506466" y="2871332"/>
              <a:ext cx="1763620" cy="142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Live longer</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Feel better</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Prevent a disability</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Make a diagnosis</a:t>
              </a:r>
            </a:p>
          </p:txBody>
        </p:sp>
        <p:pic>
          <p:nvPicPr>
            <p:cNvPr id="28" name="Picture 27" descr="A picture containing black, darkness&#10;&#10;Description automatically generated">
              <a:extLst>
                <a:ext uri="{FF2B5EF4-FFF2-40B4-BE49-F238E27FC236}">
                  <a16:creationId xmlns:a16="http://schemas.microsoft.com/office/drawing/2014/main" id="{C7119AF7-A638-C7D1-56D3-2CE3C6FDAF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5119280" y="2910952"/>
              <a:ext cx="944300" cy="944300"/>
            </a:xfrm>
            <a:prstGeom prst="rect">
              <a:avLst/>
            </a:prstGeom>
          </p:spPr>
        </p:pic>
        <p:pic>
          <p:nvPicPr>
            <p:cNvPr id="29" name="Picture 28" descr="A picture containing black, darkness&#10;&#10;Description automatically generated">
              <a:extLst>
                <a:ext uri="{FF2B5EF4-FFF2-40B4-BE49-F238E27FC236}">
                  <a16:creationId xmlns:a16="http://schemas.microsoft.com/office/drawing/2014/main" id="{8D7C75B8-9DD5-0F50-2A30-CE87AC3FA3C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8319541" y="3354469"/>
              <a:ext cx="944300" cy="944300"/>
            </a:xfrm>
            <a:prstGeom prst="rect">
              <a:avLst/>
            </a:prstGeom>
          </p:spPr>
        </p:pic>
        <p:cxnSp>
          <p:nvCxnSpPr>
            <p:cNvPr id="30" name="Straight Arrow Connector 29">
              <a:extLst>
                <a:ext uri="{FF2B5EF4-FFF2-40B4-BE49-F238E27FC236}">
                  <a16:creationId xmlns:a16="http://schemas.microsoft.com/office/drawing/2014/main" id="{02C7026C-DC50-0DCA-8A29-0857AB7316C1}"/>
                </a:ext>
              </a:extLst>
            </p:cNvPr>
            <p:cNvCxnSpPr>
              <a:cxnSpLocks/>
            </p:cNvCxnSpPr>
            <p:nvPr/>
          </p:nvCxnSpPr>
          <p:spPr>
            <a:xfrm>
              <a:off x="3011964" y="3354469"/>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4419D05-26FE-DAF8-371D-1409535A51E8}"/>
                </a:ext>
              </a:extLst>
            </p:cNvPr>
            <p:cNvCxnSpPr>
              <a:cxnSpLocks/>
            </p:cNvCxnSpPr>
            <p:nvPr/>
          </p:nvCxnSpPr>
          <p:spPr>
            <a:xfrm>
              <a:off x="7721098" y="3355840"/>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E4C2597-DC26-FBF4-62FF-8D0A02630486}"/>
                </a:ext>
              </a:extLst>
            </p:cNvPr>
            <p:cNvCxnSpPr>
              <a:cxnSpLocks/>
            </p:cNvCxnSpPr>
            <p:nvPr/>
          </p:nvCxnSpPr>
          <p:spPr>
            <a:xfrm>
              <a:off x="9399493" y="3354469"/>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57AACC8-7A9E-8A5F-AB7F-0A900B1E21EF}"/>
                </a:ext>
              </a:extLst>
            </p:cNvPr>
            <p:cNvSpPr txBox="1"/>
            <p:nvPr/>
          </p:nvSpPr>
          <p:spPr>
            <a:xfrm>
              <a:off x="6130586" y="4284658"/>
              <a:ext cx="146628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Don’t reach our goals</a:t>
              </a:r>
            </a:p>
          </p:txBody>
        </p:sp>
      </p:grpSp>
      <p:sp>
        <p:nvSpPr>
          <p:cNvPr id="32" name="Oval 31"/>
          <p:cNvSpPr/>
          <p:nvPr/>
        </p:nvSpPr>
        <p:spPr>
          <a:xfrm>
            <a:off x="392111" y="1720725"/>
            <a:ext cx="2826510" cy="282124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6629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476219B-9798-4DAF-9BF2-E4173714BB7F}"/>
              </a:ext>
            </a:extLst>
          </p:cNvPr>
          <p:cNvGrpSpPr/>
          <p:nvPr/>
        </p:nvGrpSpPr>
        <p:grpSpPr>
          <a:xfrm>
            <a:off x="280764" y="4986338"/>
            <a:ext cx="11630472" cy="1369102"/>
            <a:chOff x="222171" y="434212"/>
            <a:chExt cx="11630472" cy="1001683"/>
          </a:xfrm>
        </p:grpSpPr>
        <p:sp>
          <p:nvSpPr>
            <p:cNvPr id="10" name="Rectangle 9">
              <a:extLst>
                <a:ext uri="{FF2B5EF4-FFF2-40B4-BE49-F238E27FC236}">
                  <a16:creationId xmlns:a16="http://schemas.microsoft.com/office/drawing/2014/main" id="{4B5F4432-4B76-4503-9F41-BA1F4C016A71}"/>
                </a:ext>
              </a:extLst>
            </p:cNvPr>
            <p:cNvSpPr/>
            <p:nvPr/>
          </p:nvSpPr>
          <p:spPr>
            <a:xfrm>
              <a:off x="222171" y="434212"/>
              <a:ext cx="11630472" cy="8008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7F9CAF5-951D-4581-BD8F-9575BB11325E}"/>
                </a:ext>
              </a:extLst>
            </p:cNvPr>
            <p:cNvSpPr txBox="1"/>
            <p:nvPr/>
          </p:nvSpPr>
          <p:spPr>
            <a:xfrm>
              <a:off x="295788" y="481788"/>
              <a:ext cx="109186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Segoe Print" panose="02000600000000000000" pitchFamily="2" charset="0"/>
                  <a:ea typeface="+mn-ea"/>
                  <a:cs typeface="+mn-cs"/>
                </a:rPr>
                <a:t>Definitely would DO this Surgery</a:t>
              </a:r>
            </a:p>
          </p:txBody>
        </p:sp>
        <p:sp>
          <p:nvSpPr>
            <p:cNvPr id="12" name="TextBox 11">
              <a:extLst>
                <a:ext uri="{FF2B5EF4-FFF2-40B4-BE49-F238E27FC236}">
                  <a16:creationId xmlns:a16="http://schemas.microsoft.com/office/drawing/2014/main" id="{0DD70899-E8C5-48A5-9BC3-1A8F606A5ECB}"/>
                </a:ext>
              </a:extLst>
            </p:cNvPr>
            <p:cNvSpPr txBox="1"/>
            <p:nvPr/>
          </p:nvSpPr>
          <p:spPr>
            <a:xfrm>
              <a:off x="4857792" y="688886"/>
              <a:ext cx="20585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Segoe Print" panose="02000600000000000000" pitchFamily="2" charset="0"/>
                  <a:ea typeface="+mn-ea"/>
                  <a:cs typeface="+mn-cs"/>
                </a:rPr>
                <a:t>True Equipoise</a:t>
              </a:r>
            </a:p>
          </p:txBody>
        </p:sp>
        <p:sp>
          <p:nvSpPr>
            <p:cNvPr id="13" name="TextBox 12">
              <a:extLst>
                <a:ext uri="{FF2B5EF4-FFF2-40B4-BE49-F238E27FC236}">
                  <a16:creationId xmlns:a16="http://schemas.microsoft.com/office/drawing/2014/main" id="{AFF32491-BBA8-40D2-BD02-DFB42EC55552}"/>
                </a:ext>
              </a:extLst>
            </p:cNvPr>
            <p:cNvSpPr txBox="1"/>
            <p:nvPr/>
          </p:nvSpPr>
          <p:spPr>
            <a:xfrm>
              <a:off x="10513545" y="434212"/>
              <a:ext cx="1177202" cy="85568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Segoe Print" panose="02000600000000000000" pitchFamily="2" charset="0"/>
                  <a:ea typeface="+mn-ea"/>
                  <a:cs typeface="+mn-cs"/>
                </a:rPr>
                <a:t>Definitely would NOT DO this Surgery</a:t>
              </a:r>
            </a:p>
          </p:txBody>
        </p:sp>
      </p:grpSp>
      <p:cxnSp>
        <p:nvCxnSpPr>
          <p:cNvPr id="14" name="Straight Connector 13">
            <a:extLst>
              <a:ext uri="{FF2B5EF4-FFF2-40B4-BE49-F238E27FC236}">
                <a16:creationId xmlns:a16="http://schemas.microsoft.com/office/drawing/2014/main" id="{E5C8C603-DB48-4888-9826-FA86C6B605D6}"/>
              </a:ext>
            </a:extLst>
          </p:cNvPr>
          <p:cNvCxnSpPr/>
          <p:nvPr/>
        </p:nvCxnSpPr>
        <p:spPr>
          <a:xfrm>
            <a:off x="7828372" y="6361"/>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A723EB-DDED-4A92-B404-8DCA7AB795A1}"/>
              </a:ext>
            </a:extLst>
          </p:cNvPr>
          <p:cNvCxnSpPr/>
          <p:nvPr/>
        </p:nvCxnSpPr>
        <p:spPr>
          <a:xfrm>
            <a:off x="4243423" y="16543"/>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A90AED-B949-4ABE-A2D8-8FCAC6D07C1D}"/>
              </a:ext>
            </a:extLst>
          </p:cNvPr>
          <p:cNvCxnSpPr/>
          <p:nvPr/>
        </p:nvCxnSpPr>
        <p:spPr>
          <a:xfrm>
            <a:off x="10417597" y="6361"/>
            <a:ext cx="0" cy="68580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402070" y="4134841"/>
            <a:ext cx="1151743" cy="604790"/>
            <a:chOff x="304772" y="6227752"/>
            <a:chExt cx="1151743" cy="604790"/>
          </a:xfrm>
        </p:grpSpPr>
        <p:sp>
          <p:nvSpPr>
            <p:cNvPr id="26" name="Rectangle 25">
              <a:extLst>
                <a:ext uri="{FF2B5EF4-FFF2-40B4-BE49-F238E27FC236}">
                  <a16:creationId xmlns:a16="http://schemas.microsoft.com/office/drawing/2014/main" id="{86B62651-1161-4888-8559-709654264A4C}"/>
                </a:ext>
              </a:extLst>
            </p:cNvPr>
            <p:cNvSpPr/>
            <p:nvPr/>
          </p:nvSpPr>
          <p:spPr>
            <a:xfrm>
              <a:off x="304772" y="6248878"/>
              <a:ext cx="1151743" cy="58366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B43C76CC-8656-4892-8CC9-5398F8AB7A66}"/>
                </a:ext>
              </a:extLst>
            </p:cNvPr>
            <p:cNvSpPr txBox="1"/>
            <p:nvPr/>
          </p:nvSpPr>
          <p:spPr>
            <a:xfrm>
              <a:off x="354493" y="6227752"/>
              <a:ext cx="101954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Emergency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waiver of consent </a:t>
              </a:r>
            </a:p>
          </p:txBody>
        </p:sp>
      </p:grpSp>
      <p:cxnSp>
        <p:nvCxnSpPr>
          <p:cNvPr id="28" name="Straight Connector 27">
            <a:extLst>
              <a:ext uri="{FF2B5EF4-FFF2-40B4-BE49-F238E27FC236}">
                <a16:creationId xmlns:a16="http://schemas.microsoft.com/office/drawing/2014/main" id="{6C03C422-A6BD-40F1-9594-D88F946DF965}"/>
              </a:ext>
            </a:extLst>
          </p:cNvPr>
          <p:cNvCxnSpPr/>
          <p:nvPr/>
        </p:nvCxnSpPr>
        <p:spPr>
          <a:xfrm>
            <a:off x="1684731" y="6361"/>
            <a:ext cx="0" cy="68580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10656083" y="4163383"/>
            <a:ext cx="1151743" cy="568831"/>
            <a:chOff x="351141" y="5618419"/>
            <a:chExt cx="1151743" cy="583664"/>
          </a:xfrm>
        </p:grpSpPr>
        <p:sp>
          <p:nvSpPr>
            <p:cNvPr id="35" name="Rectangle 34">
              <a:extLst>
                <a:ext uri="{FF2B5EF4-FFF2-40B4-BE49-F238E27FC236}">
                  <a16:creationId xmlns:a16="http://schemas.microsoft.com/office/drawing/2014/main" id="{86B62651-1161-4888-8559-709654264A4C}"/>
                </a:ext>
              </a:extLst>
            </p:cNvPr>
            <p:cNvSpPr/>
            <p:nvPr/>
          </p:nvSpPr>
          <p:spPr>
            <a:xfrm>
              <a:off x="351141" y="5618419"/>
              <a:ext cx="1151743" cy="58366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43C76CC-8656-4892-8CC9-5398F8AB7A66}"/>
                </a:ext>
              </a:extLst>
            </p:cNvPr>
            <p:cNvSpPr txBox="1"/>
            <p:nvPr/>
          </p:nvSpPr>
          <p:spPr>
            <a:xfrm>
              <a:off x="427091" y="5711101"/>
              <a:ext cx="10195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Would not offer surgery</a:t>
              </a:r>
            </a:p>
          </p:txBody>
        </p:sp>
      </p:grpSp>
      <p:sp>
        <p:nvSpPr>
          <p:cNvPr id="17" name="Rectangle 16"/>
          <p:cNvSpPr/>
          <p:nvPr/>
        </p:nvSpPr>
        <p:spPr>
          <a:xfrm>
            <a:off x="190500" y="100372"/>
            <a:ext cx="11905500" cy="1398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p:cNvGrpSpPr/>
          <p:nvPr/>
        </p:nvGrpSpPr>
        <p:grpSpPr>
          <a:xfrm>
            <a:off x="3443992" y="253080"/>
            <a:ext cx="5938090" cy="721428"/>
            <a:chOff x="2939466" y="440154"/>
            <a:chExt cx="5938090" cy="721428"/>
          </a:xfrm>
        </p:grpSpPr>
        <p:sp>
          <p:nvSpPr>
            <p:cNvPr id="2" name="TextBox 1">
              <a:extLst>
                <a:ext uri="{FF2B5EF4-FFF2-40B4-BE49-F238E27FC236}">
                  <a16:creationId xmlns:a16="http://schemas.microsoft.com/office/drawing/2014/main" id="{52F14F69-697F-4FF0-9147-0E207CE37889}"/>
                </a:ext>
              </a:extLst>
            </p:cNvPr>
            <p:cNvSpPr txBox="1"/>
            <p:nvPr/>
          </p:nvSpPr>
          <p:spPr>
            <a:xfrm>
              <a:off x="4169180" y="484524"/>
              <a:ext cx="353449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ndara" panose="020E0502030303020204" pitchFamily="34" charset="0"/>
                </a:rPr>
                <a:t>Show Your Cards</a:t>
              </a:r>
            </a:p>
          </p:txBody>
        </p:sp>
        <p:sp>
          <p:nvSpPr>
            <p:cNvPr id="3" name="Rectangle 2">
              <a:extLst>
                <a:ext uri="{FF2B5EF4-FFF2-40B4-BE49-F238E27FC236}">
                  <a16:creationId xmlns:a16="http://schemas.microsoft.com/office/drawing/2014/main" id="{FEDFECF1-3DDF-4E60-A982-85C5AC9D6A5C}"/>
                </a:ext>
              </a:extLst>
            </p:cNvPr>
            <p:cNvSpPr/>
            <p:nvPr/>
          </p:nvSpPr>
          <p:spPr>
            <a:xfrm>
              <a:off x="2939466" y="440154"/>
              <a:ext cx="5938090" cy="721428"/>
            </a:xfrm>
            <a:prstGeom prst="rect">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31206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C7778F-911B-43C4-AA4A-351419736276}"/>
              </a:ext>
            </a:extLst>
          </p:cNvPr>
          <p:cNvPicPr>
            <a:picLocks noChangeAspect="1"/>
          </p:cNvPicPr>
          <p:nvPr/>
        </p:nvPicPr>
        <p:blipFill>
          <a:blip r:embed="rId3"/>
          <a:stretch>
            <a:fillRect/>
          </a:stretch>
        </p:blipFill>
        <p:spPr>
          <a:xfrm>
            <a:off x="6456721" y="1484079"/>
            <a:ext cx="5257800" cy="5257800"/>
          </a:xfrm>
          <a:prstGeom prst="rect">
            <a:avLst/>
          </a:prstGeom>
        </p:spPr>
      </p:pic>
      <p:sp>
        <p:nvSpPr>
          <p:cNvPr id="5" name="Content Placeholder 4">
            <a:extLst>
              <a:ext uri="{FF2B5EF4-FFF2-40B4-BE49-F238E27FC236}">
                <a16:creationId xmlns:a16="http://schemas.microsoft.com/office/drawing/2014/main" id="{6F61F3AA-CC27-4A93-B970-81DE75FBBE43}"/>
              </a:ext>
            </a:extLst>
          </p:cNvPr>
          <p:cNvSpPr txBox="1">
            <a:spLocks noGrp="1"/>
          </p:cNvSpPr>
          <p:nvPr>
            <p:ph idx="1"/>
          </p:nvPr>
        </p:nvSpPr>
        <p:spPr>
          <a:xfrm>
            <a:off x="1096921" y="2231423"/>
            <a:ext cx="2950806" cy="2284728"/>
          </a:xfrm>
          <a:prstGeom prst="rect">
            <a:avLst/>
          </a:prstGeom>
          <a:noFill/>
        </p:spPr>
        <p:txBody>
          <a:bodyPr wrap="square" rtlCol="0">
            <a:spAutoFit/>
          </a:bodyPr>
          <a:lstStyle/>
          <a:p>
            <a:pPr marL="0" indent="0">
              <a:buNone/>
            </a:pPr>
            <a:r>
              <a:rPr lang="en-US" sz="1600" b="1" u="sng" dirty="0">
                <a:latin typeface="Candara" panose="020E0502030303020204" pitchFamily="34" charset="0"/>
              </a:rPr>
              <a:t>DISCLOSURES: </a:t>
            </a:r>
          </a:p>
          <a:p>
            <a:pPr marL="0" indent="0">
              <a:buNone/>
            </a:pPr>
            <a:r>
              <a:rPr lang="en-US" sz="1600" b="1" u="sng" dirty="0">
                <a:latin typeface="Candara" panose="020E0502030303020204" pitchFamily="34" charset="0"/>
              </a:rPr>
              <a:t>Current Funding for Research</a:t>
            </a:r>
          </a:p>
          <a:p>
            <a:pPr marL="0" indent="0">
              <a:buNone/>
            </a:pPr>
            <a:r>
              <a:rPr lang="en-US" sz="1600" i="1" dirty="0">
                <a:latin typeface="Candara" panose="020E0502030303020204" pitchFamily="34" charset="0"/>
              </a:rPr>
              <a:t>NIH: </a:t>
            </a:r>
            <a:r>
              <a:rPr lang="en-US" sz="1600" dirty="0">
                <a:latin typeface="Candara" panose="020E0502030303020204" pitchFamily="34" charset="0"/>
              </a:rPr>
              <a:t>R01AG065365</a:t>
            </a:r>
          </a:p>
          <a:p>
            <a:pPr marL="0" indent="0">
              <a:buNone/>
            </a:pPr>
            <a:r>
              <a:rPr lang="en-US" sz="1600" i="1" dirty="0">
                <a:latin typeface="Candara" panose="020E0502030303020204" pitchFamily="34" charset="0"/>
              </a:rPr>
              <a:t>NIH: </a:t>
            </a:r>
            <a:r>
              <a:rPr lang="en-US" sz="1600" dirty="0">
                <a:latin typeface="Candara" panose="020E0502030303020204" pitchFamily="34" charset="0"/>
              </a:rPr>
              <a:t>R01AG078242 </a:t>
            </a:r>
          </a:p>
          <a:p>
            <a:pPr marL="0" indent="0">
              <a:buNone/>
            </a:pPr>
            <a:r>
              <a:rPr lang="en-US" sz="1600" i="1" dirty="0">
                <a:latin typeface="Candara" panose="020E0502030303020204" pitchFamily="34" charset="0"/>
              </a:rPr>
              <a:t>NIH</a:t>
            </a:r>
            <a:r>
              <a:rPr lang="en-US" sz="1600" dirty="0">
                <a:latin typeface="Candara" panose="020E0502030303020204" pitchFamily="34" charset="0"/>
              </a:rPr>
              <a:t>: K24AG073476</a:t>
            </a:r>
            <a:endParaRPr lang="en-US" sz="1600" i="1" dirty="0">
              <a:latin typeface="Candara" panose="020E0502030303020204" pitchFamily="34" charset="0"/>
            </a:endParaRPr>
          </a:p>
          <a:p>
            <a:pPr marL="0" indent="0">
              <a:buNone/>
            </a:pPr>
            <a:r>
              <a:rPr lang="en-US" sz="1600" b="1" i="1" u="sng" dirty="0">
                <a:latin typeface="Candara" panose="020E0502030303020204" pitchFamily="34" charset="0"/>
              </a:rPr>
              <a:t>Other</a:t>
            </a:r>
          </a:p>
          <a:p>
            <a:pPr marL="0" indent="0">
              <a:spcBef>
                <a:spcPts val="0"/>
              </a:spcBef>
              <a:buNone/>
            </a:pPr>
            <a:r>
              <a:rPr lang="en-US" sz="1600" i="1" dirty="0" err="1">
                <a:latin typeface="Candara" panose="020E0502030303020204" pitchFamily="34" charset="0"/>
              </a:rPr>
              <a:t>Mezlight</a:t>
            </a:r>
            <a:r>
              <a:rPr lang="en-US" sz="1600" i="1" dirty="0">
                <a:latin typeface="Candara" panose="020E0502030303020204" pitchFamily="34" charset="0"/>
              </a:rPr>
              <a:t> LLC</a:t>
            </a:r>
          </a:p>
        </p:txBody>
      </p:sp>
      <p:pic>
        <p:nvPicPr>
          <p:cNvPr id="3" name="Picture 2">
            <a:extLst>
              <a:ext uri="{FF2B5EF4-FFF2-40B4-BE49-F238E27FC236}">
                <a16:creationId xmlns:a16="http://schemas.microsoft.com/office/drawing/2014/main" id="{D4189BE5-D197-3862-9DE5-3ED8D5FB03CB}"/>
              </a:ext>
            </a:extLst>
          </p:cNvPr>
          <p:cNvPicPr>
            <a:picLocks noChangeAspect="1"/>
          </p:cNvPicPr>
          <p:nvPr/>
        </p:nvPicPr>
        <p:blipFill rotWithShape="1">
          <a:blip r:embed="rId4"/>
          <a:srcRect r="7011"/>
          <a:stretch/>
        </p:blipFill>
        <p:spPr>
          <a:xfrm>
            <a:off x="306747" y="821710"/>
            <a:ext cx="6469191" cy="5214579"/>
          </a:xfrm>
          <a:prstGeom prst="rect">
            <a:avLst/>
          </a:prstGeom>
          <a:solidFill>
            <a:schemeClr val="bg1"/>
          </a:solidFill>
        </p:spPr>
      </p:pic>
      <p:pic>
        <p:nvPicPr>
          <p:cNvPr id="4" name="Picture 3">
            <a:extLst>
              <a:ext uri="{FF2B5EF4-FFF2-40B4-BE49-F238E27FC236}">
                <a16:creationId xmlns:a16="http://schemas.microsoft.com/office/drawing/2014/main" id="{8B3736E0-0081-48E9-B28B-AA94046A0F8B}"/>
              </a:ext>
            </a:extLst>
          </p:cNvPr>
          <p:cNvPicPr>
            <a:picLocks noChangeAspect="1"/>
          </p:cNvPicPr>
          <p:nvPr/>
        </p:nvPicPr>
        <p:blipFill>
          <a:blip r:embed="rId5"/>
          <a:stretch>
            <a:fillRect/>
          </a:stretch>
        </p:blipFill>
        <p:spPr>
          <a:xfrm>
            <a:off x="164154" y="688609"/>
            <a:ext cx="6748857" cy="5480779"/>
          </a:xfrm>
          <a:prstGeom prst="rect">
            <a:avLst/>
          </a:prstGeom>
        </p:spPr>
      </p:pic>
    </p:spTree>
    <p:extLst>
      <p:ext uri="{BB962C8B-B14F-4D97-AF65-F5344CB8AC3E}">
        <p14:creationId xmlns:p14="http://schemas.microsoft.com/office/powerpoint/2010/main" val="190206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476219B-9798-4DAF-9BF2-E4173714BB7F}"/>
              </a:ext>
            </a:extLst>
          </p:cNvPr>
          <p:cNvGrpSpPr/>
          <p:nvPr/>
        </p:nvGrpSpPr>
        <p:grpSpPr>
          <a:xfrm>
            <a:off x="280764" y="5401498"/>
            <a:ext cx="11630472" cy="800835"/>
            <a:chOff x="222171" y="434212"/>
            <a:chExt cx="11630472" cy="800835"/>
          </a:xfrm>
        </p:grpSpPr>
        <p:sp>
          <p:nvSpPr>
            <p:cNvPr id="10" name="Rectangle 9">
              <a:extLst>
                <a:ext uri="{FF2B5EF4-FFF2-40B4-BE49-F238E27FC236}">
                  <a16:creationId xmlns:a16="http://schemas.microsoft.com/office/drawing/2014/main" id="{4B5F4432-4B76-4503-9F41-BA1F4C016A71}"/>
                </a:ext>
              </a:extLst>
            </p:cNvPr>
            <p:cNvSpPr/>
            <p:nvPr/>
          </p:nvSpPr>
          <p:spPr>
            <a:xfrm>
              <a:off x="222171" y="434212"/>
              <a:ext cx="11630472" cy="8008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7F9CAF5-951D-4581-BD8F-9575BB11325E}"/>
                </a:ext>
              </a:extLst>
            </p:cNvPr>
            <p:cNvSpPr txBox="1"/>
            <p:nvPr/>
          </p:nvSpPr>
          <p:spPr>
            <a:xfrm>
              <a:off x="407884" y="611942"/>
              <a:ext cx="109186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Segoe Print" panose="02000600000000000000" pitchFamily="2" charset="0"/>
                  <a:ea typeface="+mn-ea"/>
                  <a:cs typeface="+mn-cs"/>
                </a:rPr>
                <a:t>Definitely would DO this Surgery</a:t>
              </a:r>
            </a:p>
          </p:txBody>
        </p:sp>
        <p:sp>
          <p:nvSpPr>
            <p:cNvPr id="12" name="TextBox 11">
              <a:extLst>
                <a:ext uri="{FF2B5EF4-FFF2-40B4-BE49-F238E27FC236}">
                  <a16:creationId xmlns:a16="http://schemas.microsoft.com/office/drawing/2014/main" id="{0DD70899-E8C5-48A5-9BC3-1A8F606A5ECB}"/>
                </a:ext>
              </a:extLst>
            </p:cNvPr>
            <p:cNvSpPr txBox="1"/>
            <p:nvPr/>
          </p:nvSpPr>
          <p:spPr>
            <a:xfrm>
              <a:off x="5347333" y="840482"/>
              <a:ext cx="14943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Segoe Print" panose="02000600000000000000" pitchFamily="2" charset="0"/>
                  <a:ea typeface="+mn-ea"/>
                  <a:cs typeface="+mn-cs"/>
                </a:rPr>
                <a:t>True Equipoise</a:t>
              </a:r>
            </a:p>
          </p:txBody>
        </p:sp>
        <p:sp>
          <p:nvSpPr>
            <p:cNvPr id="13" name="TextBox 12">
              <a:extLst>
                <a:ext uri="{FF2B5EF4-FFF2-40B4-BE49-F238E27FC236}">
                  <a16:creationId xmlns:a16="http://schemas.microsoft.com/office/drawing/2014/main" id="{AFF32491-BBA8-40D2-BD02-DFB42EC55552}"/>
                </a:ext>
              </a:extLst>
            </p:cNvPr>
            <p:cNvSpPr txBox="1"/>
            <p:nvPr/>
          </p:nvSpPr>
          <p:spPr>
            <a:xfrm>
              <a:off x="10515782" y="611942"/>
              <a:ext cx="117720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Segoe Print" panose="02000600000000000000" pitchFamily="2" charset="0"/>
                  <a:ea typeface="+mn-ea"/>
                  <a:cs typeface="+mn-cs"/>
                </a:rPr>
                <a:t>Definitely would NOT DO this Surgery</a:t>
              </a:r>
            </a:p>
          </p:txBody>
        </p:sp>
      </p:grpSp>
      <p:sp>
        <p:nvSpPr>
          <p:cNvPr id="4" name="TextBox 3">
            <a:extLst>
              <a:ext uri="{FF2B5EF4-FFF2-40B4-BE49-F238E27FC236}">
                <a16:creationId xmlns:a16="http://schemas.microsoft.com/office/drawing/2014/main" id="{A0CA955A-71E9-4EE9-9D3E-044050C870AF}"/>
              </a:ext>
            </a:extLst>
          </p:cNvPr>
          <p:cNvSpPr txBox="1"/>
          <p:nvPr/>
        </p:nvSpPr>
        <p:spPr>
          <a:xfrm>
            <a:off x="2103622" y="1651263"/>
            <a:ext cx="167168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Usually, we think about doing surgery for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Segoe Print" panose="020006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I think</a:t>
            </a:r>
            <a:r>
              <a:rPr kumimoji="0" lang="en-US" sz="1600" b="0" i="0" u="none" strike="noStrike" kern="1200" cap="none" spc="0" normalizeH="0" noProof="0" dirty="0">
                <a:ln>
                  <a:noFill/>
                </a:ln>
                <a:solidFill>
                  <a:prstClr val="black"/>
                </a:solidFill>
                <a:effectLst/>
                <a:uLnTx/>
                <a:uFillTx/>
                <a:latin typeface="Segoe Print" panose="02000600000000000000" pitchFamily="2" charset="0"/>
                <a:ea typeface="+mn-ea"/>
                <a:cs typeface="+mn-cs"/>
              </a:rPr>
              <a:t> surgery might help you…</a:t>
            </a:r>
            <a:endParaRPr kumimoji="0" lang="en-US" sz="16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
        <p:nvSpPr>
          <p:cNvPr id="7" name="Speech Bubble: Rectangle 6">
            <a:extLst>
              <a:ext uri="{FF2B5EF4-FFF2-40B4-BE49-F238E27FC236}">
                <a16:creationId xmlns:a16="http://schemas.microsoft.com/office/drawing/2014/main" id="{CDBA3F3C-09E8-47CE-B7F1-C106D9AB2CF1}"/>
              </a:ext>
            </a:extLst>
          </p:cNvPr>
          <p:cNvSpPr/>
          <p:nvPr/>
        </p:nvSpPr>
        <p:spPr>
          <a:xfrm>
            <a:off x="1946381" y="1498556"/>
            <a:ext cx="1986171" cy="2689404"/>
          </a:xfrm>
          <a:prstGeom prst="wedgeRectCallout">
            <a:avLst>
              <a:gd name="adj1" fmla="val -42570"/>
              <a:gd name="adj2" fmla="val 692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E5C8C603-DB48-4888-9826-FA86C6B605D6}"/>
              </a:ext>
            </a:extLst>
          </p:cNvPr>
          <p:cNvCxnSpPr/>
          <p:nvPr/>
        </p:nvCxnSpPr>
        <p:spPr>
          <a:xfrm>
            <a:off x="7828372" y="6361"/>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A723EB-DDED-4A92-B404-8DCA7AB795A1}"/>
              </a:ext>
            </a:extLst>
          </p:cNvPr>
          <p:cNvCxnSpPr/>
          <p:nvPr/>
        </p:nvCxnSpPr>
        <p:spPr>
          <a:xfrm>
            <a:off x="4243423" y="16543"/>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A90AED-B949-4ABE-A2D8-8FCAC6D07C1D}"/>
              </a:ext>
            </a:extLst>
          </p:cNvPr>
          <p:cNvCxnSpPr/>
          <p:nvPr/>
        </p:nvCxnSpPr>
        <p:spPr>
          <a:xfrm>
            <a:off x="10417597" y="6361"/>
            <a:ext cx="0" cy="68580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406876" y="4729288"/>
            <a:ext cx="1151743" cy="583664"/>
            <a:chOff x="304772" y="6248878"/>
            <a:chExt cx="1151743" cy="583664"/>
          </a:xfrm>
        </p:grpSpPr>
        <p:sp>
          <p:nvSpPr>
            <p:cNvPr id="26" name="Rectangle 25">
              <a:extLst>
                <a:ext uri="{FF2B5EF4-FFF2-40B4-BE49-F238E27FC236}">
                  <a16:creationId xmlns:a16="http://schemas.microsoft.com/office/drawing/2014/main" id="{86B62651-1161-4888-8559-709654264A4C}"/>
                </a:ext>
              </a:extLst>
            </p:cNvPr>
            <p:cNvSpPr/>
            <p:nvPr/>
          </p:nvSpPr>
          <p:spPr>
            <a:xfrm>
              <a:off x="304772" y="6248878"/>
              <a:ext cx="1151743" cy="58366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B43C76CC-8656-4892-8CC9-5398F8AB7A66}"/>
                </a:ext>
              </a:extLst>
            </p:cNvPr>
            <p:cNvSpPr txBox="1"/>
            <p:nvPr/>
          </p:nvSpPr>
          <p:spPr>
            <a:xfrm>
              <a:off x="368048" y="6278544"/>
              <a:ext cx="101954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Emergency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waiver of consent </a:t>
              </a:r>
            </a:p>
          </p:txBody>
        </p:sp>
      </p:grpSp>
      <p:cxnSp>
        <p:nvCxnSpPr>
          <p:cNvPr id="28" name="Straight Connector 27">
            <a:extLst>
              <a:ext uri="{FF2B5EF4-FFF2-40B4-BE49-F238E27FC236}">
                <a16:creationId xmlns:a16="http://schemas.microsoft.com/office/drawing/2014/main" id="{6C03C422-A6BD-40F1-9594-D88F946DF965}"/>
              </a:ext>
            </a:extLst>
          </p:cNvPr>
          <p:cNvCxnSpPr/>
          <p:nvPr/>
        </p:nvCxnSpPr>
        <p:spPr>
          <a:xfrm>
            <a:off x="1684731" y="6361"/>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937509" y="4705941"/>
            <a:ext cx="2179801" cy="9144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Authorization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Anticipation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16" name="TextBox 15"/>
          <p:cNvSpPr txBox="1"/>
          <p:nvPr/>
        </p:nvSpPr>
        <p:spPr>
          <a:xfrm>
            <a:off x="8180127" y="5117163"/>
            <a:ext cx="19255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Agree to disagree</a:t>
            </a:r>
          </a:p>
        </p:txBody>
      </p:sp>
      <p:grpSp>
        <p:nvGrpSpPr>
          <p:cNvPr id="34" name="Group 33"/>
          <p:cNvGrpSpPr/>
          <p:nvPr/>
        </p:nvGrpSpPr>
        <p:grpSpPr>
          <a:xfrm>
            <a:off x="10609714" y="4777820"/>
            <a:ext cx="1151743" cy="568831"/>
            <a:chOff x="304772" y="6248878"/>
            <a:chExt cx="1151743" cy="583664"/>
          </a:xfrm>
        </p:grpSpPr>
        <p:sp>
          <p:nvSpPr>
            <p:cNvPr id="35" name="Rectangle 34">
              <a:extLst>
                <a:ext uri="{FF2B5EF4-FFF2-40B4-BE49-F238E27FC236}">
                  <a16:creationId xmlns:a16="http://schemas.microsoft.com/office/drawing/2014/main" id="{86B62651-1161-4888-8559-709654264A4C}"/>
                </a:ext>
              </a:extLst>
            </p:cNvPr>
            <p:cNvSpPr/>
            <p:nvPr/>
          </p:nvSpPr>
          <p:spPr>
            <a:xfrm>
              <a:off x="304772" y="6248878"/>
              <a:ext cx="1151743" cy="58366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43C76CC-8656-4892-8CC9-5398F8AB7A66}"/>
                </a:ext>
              </a:extLst>
            </p:cNvPr>
            <p:cNvSpPr txBox="1"/>
            <p:nvPr/>
          </p:nvSpPr>
          <p:spPr>
            <a:xfrm>
              <a:off x="368048" y="6278544"/>
              <a:ext cx="10195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Would not offer surgery</a:t>
              </a:r>
            </a:p>
          </p:txBody>
        </p:sp>
      </p:grpSp>
      <p:sp>
        <p:nvSpPr>
          <p:cNvPr id="17" name="Rectangle 16"/>
          <p:cNvSpPr/>
          <p:nvPr/>
        </p:nvSpPr>
        <p:spPr>
          <a:xfrm>
            <a:off x="406876" y="100372"/>
            <a:ext cx="11689124" cy="1398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p:cNvGrpSpPr/>
          <p:nvPr/>
        </p:nvGrpSpPr>
        <p:grpSpPr>
          <a:xfrm>
            <a:off x="3443992" y="253080"/>
            <a:ext cx="5938090" cy="721428"/>
            <a:chOff x="2939466" y="440154"/>
            <a:chExt cx="5938090" cy="721428"/>
          </a:xfrm>
        </p:grpSpPr>
        <p:sp>
          <p:nvSpPr>
            <p:cNvPr id="2" name="TextBox 1">
              <a:extLst>
                <a:ext uri="{FF2B5EF4-FFF2-40B4-BE49-F238E27FC236}">
                  <a16:creationId xmlns:a16="http://schemas.microsoft.com/office/drawing/2014/main" id="{52F14F69-697F-4FF0-9147-0E207CE37889}"/>
                </a:ext>
              </a:extLst>
            </p:cNvPr>
            <p:cNvSpPr txBox="1"/>
            <p:nvPr/>
          </p:nvSpPr>
          <p:spPr>
            <a:xfrm>
              <a:off x="4169180" y="484524"/>
              <a:ext cx="353449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ndara" panose="020E0502030303020204" pitchFamily="34" charset="0"/>
                </a:rPr>
                <a:t>Show Your Cards</a:t>
              </a:r>
            </a:p>
          </p:txBody>
        </p:sp>
        <p:sp>
          <p:nvSpPr>
            <p:cNvPr id="3" name="Rectangle 2">
              <a:extLst>
                <a:ext uri="{FF2B5EF4-FFF2-40B4-BE49-F238E27FC236}">
                  <a16:creationId xmlns:a16="http://schemas.microsoft.com/office/drawing/2014/main" id="{FEDFECF1-3DDF-4E60-A982-85C5AC9D6A5C}"/>
                </a:ext>
              </a:extLst>
            </p:cNvPr>
            <p:cNvSpPr/>
            <p:nvPr/>
          </p:nvSpPr>
          <p:spPr>
            <a:xfrm>
              <a:off x="2939466" y="440154"/>
              <a:ext cx="5938090" cy="721428"/>
            </a:xfrm>
            <a:prstGeom prst="rect">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175B5DFA-DE05-EC38-C719-AF775B44BB1E}"/>
              </a:ext>
            </a:extLst>
          </p:cNvPr>
          <p:cNvSpPr txBox="1"/>
          <p:nvPr/>
        </p:nvSpPr>
        <p:spPr>
          <a:xfrm>
            <a:off x="2078434" y="5203337"/>
            <a:ext cx="19255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Agree to disagree</a:t>
            </a:r>
          </a:p>
        </p:txBody>
      </p:sp>
    </p:spTree>
    <p:extLst>
      <p:ext uri="{BB962C8B-B14F-4D97-AF65-F5344CB8AC3E}">
        <p14:creationId xmlns:p14="http://schemas.microsoft.com/office/powerpoint/2010/main" val="3943010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476219B-9798-4DAF-9BF2-E4173714BB7F}"/>
              </a:ext>
            </a:extLst>
          </p:cNvPr>
          <p:cNvGrpSpPr/>
          <p:nvPr/>
        </p:nvGrpSpPr>
        <p:grpSpPr>
          <a:xfrm>
            <a:off x="280764" y="5401498"/>
            <a:ext cx="11630472" cy="800835"/>
            <a:chOff x="222171" y="434212"/>
            <a:chExt cx="11630472" cy="800835"/>
          </a:xfrm>
        </p:grpSpPr>
        <p:sp>
          <p:nvSpPr>
            <p:cNvPr id="10" name="Rectangle 9">
              <a:extLst>
                <a:ext uri="{FF2B5EF4-FFF2-40B4-BE49-F238E27FC236}">
                  <a16:creationId xmlns:a16="http://schemas.microsoft.com/office/drawing/2014/main" id="{4B5F4432-4B76-4503-9F41-BA1F4C016A71}"/>
                </a:ext>
              </a:extLst>
            </p:cNvPr>
            <p:cNvSpPr/>
            <p:nvPr/>
          </p:nvSpPr>
          <p:spPr>
            <a:xfrm>
              <a:off x="222171" y="434212"/>
              <a:ext cx="11630472" cy="8008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7F9CAF5-951D-4581-BD8F-9575BB11325E}"/>
                </a:ext>
              </a:extLst>
            </p:cNvPr>
            <p:cNvSpPr txBox="1"/>
            <p:nvPr/>
          </p:nvSpPr>
          <p:spPr>
            <a:xfrm>
              <a:off x="407884" y="611942"/>
              <a:ext cx="109186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Segoe Print" panose="02000600000000000000" pitchFamily="2" charset="0"/>
                  <a:ea typeface="+mn-ea"/>
                  <a:cs typeface="+mn-cs"/>
                </a:rPr>
                <a:t>Definitely would DO this Surgery</a:t>
              </a:r>
            </a:p>
          </p:txBody>
        </p:sp>
        <p:sp>
          <p:nvSpPr>
            <p:cNvPr id="12" name="TextBox 11">
              <a:extLst>
                <a:ext uri="{FF2B5EF4-FFF2-40B4-BE49-F238E27FC236}">
                  <a16:creationId xmlns:a16="http://schemas.microsoft.com/office/drawing/2014/main" id="{0DD70899-E8C5-48A5-9BC3-1A8F606A5ECB}"/>
                </a:ext>
              </a:extLst>
            </p:cNvPr>
            <p:cNvSpPr txBox="1"/>
            <p:nvPr/>
          </p:nvSpPr>
          <p:spPr>
            <a:xfrm>
              <a:off x="5347333" y="840482"/>
              <a:ext cx="14943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Segoe Print" panose="02000600000000000000" pitchFamily="2" charset="0"/>
                  <a:ea typeface="+mn-ea"/>
                  <a:cs typeface="+mn-cs"/>
                </a:rPr>
                <a:t>True Equipoise</a:t>
              </a:r>
            </a:p>
          </p:txBody>
        </p:sp>
        <p:sp>
          <p:nvSpPr>
            <p:cNvPr id="13" name="TextBox 12">
              <a:extLst>
                <a:ext uri="{FF2B5EF4-FFF2-40B4-BE49-F238E27FC236}">
                  <a16:creationId xmlns:a16="http://schemas.microsoft.com/office/drawing/2014/main" id="{AFF32491-BBA8-40D2-BD02-DFB42EC55552}"/>
                </a:ext>
              </a:extLst>
            </p:cNvPr>
            <p:cNvSpPr txBox="1"/>
            <p:nvPr/>
          </p:nvSpPr>
          <p:spPr>
            <a:xfrm>
              <a:off x="10515782" y="611942"/>
              <a:ext cx="117720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Segoe Print" panose="02000600000000000000" pitchFamily="2" charset="0"/>
                  <a:ea typeface="+mn-ea"/>
                  <a:cs typeface="+mn-cs"/>
                </a:rPr>
                <a:t>Definitely would NOT DO this Surgery</a:t>
              </a:r>
            </a:p>
          </p:txBody>
        </p:sp>
      </p:grpSp>
      <p:sp>
        <p:nvSpPr>
          <p:cNvPr id="6" name="TextBox 5">
            <a:extLst>
              <a:ext uri="{FF2B5EF4-FFF2-40B4-BE49-F238E27FC236}">
                <a16:creationId xmlns:a16="http://schemas.microsoft.com/office/drawing/2014/main" id="{73E7D28A-7C28-498C-AB71-041817B598C0}"/>
              </a:ext>
            </a:extLst>
          </p:cNvPr>
          <p:cNvSpPr txBox="1"/>
          <p:nvPr/>
        </p:nvSpPr>
        <p:spPr>
          <a:xfrm>
            <a:off x="8194020" y="2248967"/>
            <a:ext cx="187295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We don’t usually operate in this 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I am worried surgery is not a good idea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cxnSp>
        <p:nvCxnSpPr>
          <p:cNvPr id="14" name="Straight Connector 13">
            <a:extLst>
              <a:ext uri="{FF2B5EF4-FFF2-40B4-BE49-F238E27FC236}">
                <a16:creationId xmlns:a16="http://schemas.microsoft.com/office/drawing/2014/main" id="{E5C8C603-DB48-4888-9826-FA86C6B605D6}"/>
              </a:ext>
            </a:extLst>
          </p:cNvPr>
          <p:cNvCxnSpPr/>
          <p:nvPr/>
        </p:nvCxnSpPr>
        <p:spPr>
          <a:xfrm>
            <a:off x="7828372" y="6361"/>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A723EB-DDED-4A92-B404-8DCA7AB795A1}"/>
              </a:ext>
            </a:extLst>
          </p:cNvPr>
          <p:cNvCxnSpPr/>
          <p:nvPr/>
        </p:nvCxnSpPr>
        <p:spPr>
          <a:xfrm>
            <a:off x="4243423" y="16543"/>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A90AED-B949-4ABE-A2D8-8FCAC6D07C1D}"/>
              </a:ext>
            </a:extLst>
          </p:cNvPr>
          <p:cNvCxnSpPr/>
          <p:nvPr/>
        </p:nvCxnSpPr>
        <p:spPr>
          <a:xfrm>
            <a:off x="10417597" y="6361"/>
            <a:ext cx="0" cy="68580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406876" y="4729288"/>
            <a:ext cx="1151743" cy="583664"/>
            <a:chOff x="304772" y="6248878"/>
            <a:chExt cx="1151743" cy="583664"/>
          </a:xfrm>
        </p:grpSpPr>
        <p:sp>
          <p:nvSpPr>
            <p:cNvPr id="26" name="Rectangle 25">
              <a:extLst>
                <a:ext uri="{FF2B5EF4-FFF2-40B4-BE49-F238E27FC236}">
                  <a16:creationId xmlns:a16="http://schemas.microsoft.com/office/drawing/2014/main" id="{86B62651-1161-4888-8559-709654264A4C}"/>
                </a:ext>
              </a:extLst>
            </p:cNvPr>
            <p:cNvSpPr/>
            <p:nvPr/>
          </p:nvSpPr>
          <p:spPr>
            <a:xfrm>
              <a:off x="304772" y="6248878"/>
              <a:ext cx="1151743" cy="58366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B43C76CC-8656-4892-8CC9-5398F8AB7A66}"/>
                </a:ext>
              </a:extLst>
            </p:cNvPr>
            <p:cNvSpPr txBox="1"/>
            <p:nvPr/>
          </p:nvSpPr>
          <p:spPr>
            <a:xfrm>
              <a:off x="368048" y="6278544"/>
              <a:ext cx="101954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Emergency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waiver of consent </a:t>
              </a:r>
            </a:p>
          </p:txBody>
        </p:sp>
      </p:grpSp>
      <p:cxnSp>
        <p:nvCxnSpPr>
          <p:cNvPr id="28" name="Straight Connector 27">
            <a:extLst>
              <a:ext uri="{FF2B5EF4-FFF2-40B4-BE49-F238E27FC236}">
                <a16:creationId xmlns:a16="http://schemas.microsoft.com/office/drawing/2014/main" id="{6C03C422-A6BD-40F1-9594-D88F946DF965}"/>
              </a:ext>
            </a:extLst>
          </p:cNvPr>
          <p:cNvCxnSpPr/>
          <p:nvPr/>
        </p:nvCxnSpPr>
        <p:spPr>
          <a:xfrm>
            <a:off x="1684731" y="6361"/>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937509" y="4705941"/>
            <a:ext cx="2179801" cy="9144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Authorization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Anticipation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32" name="Oval 31"/>
          <p:cNvSpPr/>
          <p:nvPr/>
        </p:nvSpPr>
        <p:spPr>
          <a:xfrm>
            <a:off x="7892011" y="4739470"/>
            <a:ext cx="2429587" cy="9144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Confirmation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8" name="Speech Bubble: Rectangle 7">
            <a:extLst>
              <a:ext uri="{FF2B5EF4-FFF2-40B4-BE49-F238E27FC236}">
                <a16:creationId xmlns:a16="http://schemas.microsoft.com/office/drawing/2014/main" id="{AE21B180-09DB-42D6-A5B4-55FF7B2B212C}"/>
              </a:ext>
            </a:extLst>
          </p:cNvPr>
          <p:cNvSpPr/>
          <p:nvPr/>
        </p:nvSpPr>
        <p:spPr>
          <a:xfrm>
            <a:off x="8113616" y="1932708"/>
            <a:ext cx="2051204" cy="2413329"/>
          </a:xfrm>
          <a:prstGeom prst="wedgeRectCallout">
            <a:avLst>
              <a:gd name="adj1" fmla="val 49511"/>
              <a:gd name="adj2" fmla="val 7292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8180127" y="5117163"/>
            <a:ext cx="19255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Agree to disagree</a:t>
            </a:r>
          </a:p>
        </p:txBody>
      </p:sp>
      <p:grpSp>
        <p:nvGrpSpPr>
          <p:cNvPr id="34" name="Group 33"/>
          <p:cNvGrpSpPr/>
          <p:nvPr/>
        </p:nvGrpSpPr>
        <p:grpSpPr>
          <a:xfrm>
            <a:off x="10609714" y="4777820"/>
            <a:ext cx="1151743" cy="568831"/>
            <a:chOff x="304772" y="6248878"/>
            <a:chExt cx="1151743" cy="583664"/>
          </a:xfrm>
        </p:grpSpPr>
        <p:sp>
          <p:nvSpPr>
            <p:cNvPr id="35" name="Rectangle 34">
              <a:extLst>
                <a:ext uri="{FF2B5EF4-FFF2-40B4-BE49-F238E27FC236}">
                  <a16:creationId xmlns:a16="http://schemas.microsoft.com/office/drawing/2014/main" id="{86B62651-1161-4888-8559-709654264A4C}"/>
                </a:ext>
              </a:extLst>
            </p:cNvPr>
            <p:cNvSpPr/>
            <p:nvPr/>
          </p:nvSpPr>
          <p:spPr>
            <a:xfrm>
              <a:off x="304772" y="6248878"/>
              <a:ext cx="1151743" cy="58366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43C76CC-8656-4892-8CC9-5398F8AB7A66}"/>
                </a:ext>
              </a:extLst>
            </p:cNvPr>
            <p:cNvSpPr txBox="1"/>
            <p:nvPr/>
          </p:nvSpPr>
          <p:spPr>
            <a:xfrm>
              <a:off x="368048" y="6278544"/>
              <a:ext cx="10195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Would not offer surgery</a:t>
              </a:r>
            </a:p>
          </p:txBody>
        </p:sp>
      </p:grpSp>
      <p:sp>
        <p:nvSpPr>
          <p:cNvPr id="17" name="Rectangle 16"/>
          <p:cNvSpPr/>
          <p:nvPr/>
        </p:nvSpPr>
        <p:spPr>
          <a:xfrm>
            <a:off x="406876" y="100372"/>
            <a:ext cx="11689124" cy="1398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p:cNvGrpSpPr/>
          <p:nvPr/>
        </p:nvGrpSpPr>
        <p:grpSpPr>
          <a:xfrm>
            <a:off x="3443992" y="253080"/>
            <a:ext cx="5938090" cy="721428"/>
            <a:chOff x="2939466" y="440154"/>
            <a:chExt cx="5938090" cy="721428"/>
          </a:xfrm>
        </p:grpSpPr>
        <p:sp>
          <p:nvSpPr>
            <p:cNvPr id="2" name="TextBox 1">
              <a:extLst>
                <a:ext uri="{FF2B5EF4-FFF2-40B4-BE49-F238E27FC236}">
                  <a16:creationId xmlns:a16="http://schemas.microsoft.com/office/drawing/2014/main" id="{52F14F69-697F-4FF0-9147-0E207CE37889}"/>
                </a:ext>
              </a:extLst>
            </p:cNvPr>
            <p:cNvSpPr txBox="1"/>
            <p:nvPr/>
          </p:nvSpPr>
          <p:spPr>
            <a:xfrm>
              <a:off x="4169180" y="484524"/>
              <a:ext cx="353449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ndara" panose="020E0502030303020204" pitchFamily="34" charset="0"/>
                </a:rPr>
                <a:t>Show Your Cards</a:t>
              </a:r>
            </a:p>
          </p:txBody>
        </p:sp>
        <p:sp>
          <p:nvSpPr>
            <p:cNvPr id="3" name="Rectangle 2">
              <a:extLst>
                <a:ext uri="{FF2B5EF4-FFF2-40B4-BE49-F238E27FC236}">
                  <a16:creationId xmlns:a16="http://schemas.microsoft.com/office/drawing/2014/main" id="{FEDFECF1-3DDF-4E60-A982-85C5AC9D6A5C}"/>
                </a:ext>
              </a:extLst>
            </p:cNvPr>
            <p:cNvSpPr/>
            <p:nvPr/>
          </p:nvSpPr>
          <p:spPr>
            <a:xfrm>
              <a:off x="2939466" y="440154"/>
              <a:ext cx="5938090" cy="721428"/>
            </a:xfrm>
            <a:prstGeom prst="rect">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175B5DFA-DE05-EC38-C719-AF775B44BB1E}"/>
              </a:ext>
            </a:extLst>
          </p:cNvPr>
          <p:cNvSpPr txBox="1"/>
          <p:nvPr/>
        </p:nvSpPr>
        <p:spPr>
          <a:xfrm>
            <a:off x="2078434" y="5203337"/>
            <a:ext cx="19255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Agree to disagree</a:t>
            </a:r>
          </a:p>
        </p:txBody>
      </p:sp>
    </p:spTree>
    <p:extLst>
      <p:ext uri="{BB962C8B-B14F-4D97-AF65-F5344CB8AC3E}">
        <p14:creationId xmlns:p14="http://schemas.microsoft.com/office/powerpoint/2010/main" val="1374034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476219B-9798-4DAF-9BF2-E4173714BB7F}"/>
              </a:ext>
            </a:extLst>
          </p:cNvPr>
          <p:cNvGrpSpPr/>
          <p:nvPr/>
        </p:nvGrpSpPr>
        <p:grpSpPr>
          <a:xfrm>
            <a:off x="280764" y="5401498"/>
            <a:ext cx="11630472" cy="800835"/>
            <a:chOff x="222171" y="434212"/>
            <a:chExt cx="11630472" cy="800835"/>
          </a:xfrm>
        </p:grpSpPr>
        <p:sp>
          <p:nvSpPr>
            <p:cNvPr id="10" name="Rectangle 9">
              <a:extLst>
                <a:ext uri="{FF2B5EF4-FFF2-40B4-BE49-F238E27FC236}">
                  <a16:creationId xmlns:a16="http://schemas.microsoft.com/office/drawing/2014/main" id="{4B5F4432-4B76-4503-9F41-BA1F4C016A71}"/>
                </a:ext>
              </a:extLst>
            </p:cNvPr>
            <p:cNvSpPr/>
            <p:nvPr/>
          </p:nvSpPr>
          <p:spPr>
            <a:xfrm>
              <a:off x="222171" y="434212"/>
              <a:ext cx="11630472" cy="8008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7F9CAF5-951D-4581-BD8F-9575BB11325E}"/>
                </a:ext>
              </a:extLst>
            </p:cNvPr>
            <p:cNvSpPr txBox="1"/>
            <p:nvPr/>
          </p:nvSpPr>
          <p:spPr>
            <a:xfrm>
              <a:off x="407884" y="611942"/>
              <a:ext cx="109186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Segoe Print" panose="02000600000000000000" pitchFamily="2" charset="0"/>
                  <a:ea typeface="+mn-ea"/>
                  <a:cs typeface="+mn-cs"/>
                </a:rPr>
                <a:t>Definitely would DO this Surgery</a:t>
              </a:r>
            </a:p>
          </p:txBody>
        </p:sp>
        <p:sp>
          <p:nvSpPr>
            <p:cNvPr id="12" name="TextBox 11">
              <a:extLst>
                <a:ext uri="{FF2B5EF4-FFF2-40B4-BE49-F238E27FC236}">
                  <a16:creationId xmlns:a16="http://schemas.microsoft.com/office/drawing/2014/main" id="{0DD70899-E8C5-48A5-9BC3-1A8F606A5ECB}"/>
                </a:ext>
              </a:extLst>
            </p:cNvPr>
            <p:cNvSpPr txBox="1"/>
            <p:nvPr/>
          </p:nvSpPr>
          <p:spPr>
            <a:xfrm>
              <a:off x="5194247" y="787487"/>
              <a:ext cx="14943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Segoe Print" panose="02000600000000000000" pitchFamily="2" charset="0"/>
                  <a:ea typeface="+mn-ea"/>
                  <a:cs typeface="+mn-cs"/>
                </a:rPr>
                <a:t>True Equipoise</a:t>
              </a:r>
            </a:p>
          </p:txBody>
        </p:sp>
        <p:sp>
          <p:nvSpPr>
            <p:cNvPr id="13" name="TextBox 12">
              <a:extLst>
                <a:ext uri="{FF2B5EF4-FFF2-40B4-BE49-F238E27FC236}">
                  <a16:creationId xmlns:a16="http://schemas.microsoft.com/office/drawing/2014/main" id="{AFF32491-BBA8-40D2-BD02-DFB42EC55552}"/>
                </a:ext>
              </a:extLst>
            </p:cNvPr>
            <p:cNvSpPr txBox="1"/>
            <p:nvPr/>
          </p:nvSpPr>
          <p:spPr>
            <a:xfrm>
              <a:off x="10515782" y="611942"/>
              <a:ext cx="117720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Segoe Print" panose="02000600000000000000" pitchFamily="2" charset="0"/>
                  <a:ea typeface="+mn-ea"/>
                  <a:cs typeface="+mn-cs"/>
                </a:rPr>
                <a:t>Definitely would NOT DO this Surgery</a:t>
              </a:r>
            </a:p>
          </p:txBody>
        </p:sp>
      </p:grpSp>
      <p:sp>
        <p:nvSpPr>
          <p:cNvPr id="5" name="TextBox 4">
            <a:extLst>
              <a:ext uri="{FF2B5EF4-FFF2-40B4-BE49-F238E27FC236}">
                <a16:creationId xmlns:a16="http://schemas.microsoft.com/office/drawing/2014/main" id="{B7F59057-2DB4-4D73-AC95-A8F53E31C05C}"/>
              </a:ext>
            </a:extLst>
          </p:cNvPr>
          <p:cNvSpPr txBox="1"/>
          <p:nvPr/>
        </p:nvSpPr>
        <p:spPr>
          <a:xfrm>
            <a:off x="5236509" y="1857139"/>
            <a:ext cx="152698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Print" panose="02000600000000000000" pitchFamily="2" charset="0"/>
                <a:ea typeface="+mn-ea"/>
                <a:cs typeface="Cavolini" panose="03000502040302020204" pitchFamily="66" charset="0"/>
              </a:rPr>
              <a:t>I’m on the fence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goe Print" panose="02000600000000000000" pitchFamily="2" charset="0"/>
              <a:ea typeface="+mn-ea"/>
              <a:cs typeface="Cavolini" panose="0300050204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Print" panose="02000600000000000000" pitchFamily="2" charset="0"/>
                <a:ea typeface="+mn-ea"/>
                <a:cs typeface="Cavolini" panose="03000502040302020204" pitchFamily="66" charset="0"/>
              </a:rPr>
              <a:t>There are 2 ways to treat this</a:t>
            </a:r>
          </a:p>
        </p:txBody>
      </p:sp>
      <p:sp>
        <p:nvSpPr>
          <p:cNvPr id="9" name="Speech Bubble: Rectangle 8">
            <a:extLst>
              <a:ext uri="{FF2B5EF4-FFF2-40B4-BE49-F238E27FC236}">
                <a16:creationId xmlns:a16="http://schemas.microsoft.com/office/drawing/2014/main" id="{DF1413D0-7DD1-4296-958E-D20BE76BBC8D}"/>
              </a:ext>
            </a:extLst>
          </p:cNvPr>
          <p:cNvSpPr/>
          <p:nvPr/>
        </p:nvSpPr>
        <p:spPr>
          <a:xfrm>
            <a:off x="5057421" y="1740020"/>
            <a:ext cx="1822641" cy="1811473"/>
          </a:xfrm>
          <a:prstGeom prst="wedgeRectCallout">
            <a:avLst>
              <a:gd name="adj1" fmla="val -770"/>
              <a:gd name="adj2" fmla="val 10297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E5C8C603-DB48-4888-9826-FA86C6B605D6}"/>
              </a:ext>
            </a:extLst>
          </p:cNvPr>
          <p:cNvCxnSpPr/>
          <p:nvPr/>
        </p:nvCxnSpPr>
        <p:spPr>
          <a:xfrm>
            <a:off x="7828372" y="6361"/>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A723EB-DDED-4A92-B404-8DCA7AB795A1}"/>
              </a:ext>
            </a:extLst>
          </p:cNvPr>
          <p:cNvCxnSpPr/>
          <p:nvPr/>
        </p:nvCxnSpPr>
        <p:spPr>
          <a:xfrm>
            <a:off x="4243423" y="16543"/>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A90AED-B949-4ABE-A2D8-8FCAC6D07C1D}"/>
              </a:ext>
            </a:extLst>
          </p:cNvPr>
          <p:cNvCxnSpPr/>
          <p:nvPr/>
        </p:nvCxnSpPr>
        <p:spPr>
          <a:xfrm>
            <a:off x="10417597" y="6361"/>
            <a:ext cx="0" cy="68580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406876" y="4729288"/>
            <a:ext cx="1151743" cy="583664"/>
            <a:chOff x="304772" y="6248878"/>
            <a:chExt cx="1151743" cy="583664"/>
          </a:xfrm>
        </p:grpSpPr>
        <p:sp>
          <p:nvSpPr>
            <p:cNvPr id="26" name="Rectangle 25">
              <a:extLst>
                <a:ext uri="{FF2B5EF4-FFF2-40B4-BE49-F238E27FC236}">
                  <a16:creationId xmlns:a16="http://schemas.microsoft.com/office/drawing/2014/main" id="{86B62651-1161-4888-8559-709654264A4C}"/>
                </a:ext>
              </a:extLst>
            </p:cNvPr>
            <p:cNvSpPr/>
            <p:nvPr/>
          </p:nvSpPr>
          <p:spPr>
            <a:xfrm>
              <a:off x="304772" y="6248878"/>
              <a:ext cx="1151743" cy="58366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B43C76CC-8656-4892-8CC9-5398F8AB7A66}"/>
                </a:ext>
              </a:extLst>
            </p:cNvPr>
            <p:cNvSpPr txBox="1"/>
            <p:nvPr/>
          </p:nvSpPr>
          <p:spPr>
            <a:xfrm>
              <a:off x="368048" y="6278544"/>
              <a:ext cx="101954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Emergency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waiver of consent </a:t>
              </a:r>
            </a:p>
          </p:txBody>
        </p:sp>
      </p:grpSp>
      <p:cxnSp>
        <p:nvCxnSpPr>
          <p:cNvPr id="28" name="Straight Connector 27">
            <a:extLst>
              <a:ext uri="{FF2B5EF4-FFF2-40B4-BE49-F238E27FC236}">
                <a16:creationId xmlns:a16="http://schemas.microsoft.com/office/drawing/2014/main" id="{6C03C422-A6BD-40F1-9594-D88F946DF965}"/>
              </a:ext>
            </a:extLst>
          </p:cNvPr>
          <p:cNvCxnSpPr/>
          <p:nvPr/>
        </p:nvCxnSpPr>
        <p:spPr>
          <a:xfrm>
            <a:off x="1684731" y="6361"/>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937509" y="4705941"/>
            <a:ext cx="2179801" cy="9144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Authorization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Anticipation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31" name="Oval 30"/>
          <p:cNvSpPr/>
          <p:nvPr/>
        </p:nvSpPr>
        <p:spPr>
          <a:xfrm>
            <a:off x="4773982" y="4700590"/>
            <a:ext cx="2350719" cy="9144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Decision Making</a:t>
            </a:r>
          </a:p>
        </p:txBody>
      </p:sp>
      <p:sp>
        <p:nvSpPr>
          <p:cNvPr id="32" name="Oval 31"/>
          <p:cNvSpPr/>
          <p:nvPr/>
        </p:nvSpPr>
        <p:spPr>
          <a:xfrm>
            <a:off x="7892011" y="4739470"/>
            <a:ext cx="2429587" cy="9144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Confirmation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16" name="TextBox 15"/>
          <p:cNvSpPr txBox="1"/>
          <p:nvPr/>
        </p:nvSpPr>
        <p:spPr>
          <a:xfrm>
            <a:off x="8180127" y="5117163"/>
            <a:ext cx="19255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Agree to disagree</a:t>
            </a:r>
          </a:p>
        </p:txBody>
      </p:sp>
      <p:grpSp>
        <p:nvGrpSpPr>
          <p:cNvPr id="34" name="Group 33"/>
          <p:cNvGrpSpPr/>
          <p:nvPr/>
        </p:nvGrpSpPr>
        <p:grpSpPr>
          <a:xfrm>
            <a:off x="10609714" y="4777820"/>
            <a:ext cx="1151743" cy="568831"/>
            <a:chOff x="304772" y="6248878"/>
            <a:chExt cx="1151743" cy="583664"/>
          </a:xfrm>
        </p:grpSpPr>
        <p:sp>
          <p:nvSpPr>
            <p:cNvPr id="35" name="Rectangle 34">
              <a:extLst>
                <a:ext uri="{FF2B5EF4-FFF2-40B4-BE49-F238E27FC236}">
                  <a16:creationId xmlns:a16="http://schemas.microsoft.com/office/drawing/2014/main" id="{86B62651-1161-4888-8559-709654264A4C}"/>
                </a:ext>
              </a:extLst>
            </p:cNvPr>
            <p:cNvSpPr/>
            <p:nvPr/>
          </p:nvSpPr>
          <p:spPr>
            <a:xfrm>
              <a:off x="304772" y="6248878"/>
              <a:ext cx="1151743" cy="58366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43C76CC-8656-4892-8CC9-5398F8AB7A66}"/>
                </a:ext>
              </a:extLst>
            </p:cNvPr>
            <p:cNvSpPr txBox="1"/>
            <p:nvPr/>
          </p:nvSpPr>
          <p:spPr>
            <a:xfrm>
              <a:off x="368048" y="6278544"/>
              <a:ext cx="10195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Would not offer surgery</a:t>
              </a:r>
            </a:p>
          </p:txBody>
        </p:sp>
      </p:grpSp>
      <p:sp>
        <p:nvSpPr>
          <p:cNvPr id="17" name="Rectangle 16"/>
          <p:cNvSpPr/>
          <p:nvPr/>
        </p:nvSpPr>
        <p:spPr>
          <a:xfrm>
            <a:off x="558800" y="100372"/>
            <a:ext cx="11537200" cy="1398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p:cNvGrpSpPr/>
          <p:nvPr/>
        </p:nvGrpSpPr>
        <p:grpSpPr>
          <a:xfrm>
            <a:off x="3443992" y="253080"/>
            <a:ext cx="5938090" cy="721428"/>
            <a:chOff x="2939466" y="440154"/>
            <a:chExt cx="5938090" cy="721428"/>
          </a:xfrm>
        </p:grpSpPr>
        <p:sp>
          <p:nvSpPr>
            <p:cNvPr id="2" name="TextBox 1">
              <a:extLst>
                <a:ext uri="{FF2B5EF4-FFF2-40B4-BE49-F238E27FC236}">
                  <a16:creationId xmlns:a16="http://schemas.microsoft.com/office/drawing/2014/main" id="{52F14F69-697F-4FF0-9147-0E207CE37889}"/>
                </a:ext>
              </a:extLst>
            </p:cNvPr>
            <p:cNvSpPr txBox="1"/>
            <p:nvPr/>
          </p:nvSpPr>
          <p:spPr>
            <a:xfrm>
              <a:off x="4169180" y="484524"/>
              <a:ext cx="353449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ndara" panose="020E0502030303020204" pitchFamily="34" charset="0"/>
                </a:rPr>
                <a:t>Show Your Cards</a:t>
              </a:r>
            </a:p>
          </p:txBody>
        </p:sp>
        <p:sp>
          <p:nvSpPr>
            <p:cNvPr id="3" name="Rectangle 2">
              <a:extLst>
                <a:ext uri="{FF2B5EF4-FFF2-40B4-BE49-F238E27FC236}">
                  <a16:creationId xmlns:a16="http://schemas.microsoft.com/office/drawing/2014/main" id="{FEDFECF1-3DDF-4E60-A982-85C5AC9D6A5C}"/>
                </a:ext>
              </a:extLst>
            </p:cNvPr>
            <p:cNvSpPr/>
            <p:nvPr/>
          </p:nvSpPr>
          <p:spPr>
            <a:xfrm>
              <a:off x="2939466" y="440154"/>
              <a:ext cx="5938090" cy="721428"/>
            </a:xfrm>
            <a:prstGeom prst="rect">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175B5DFA-DE05-EC38-C719-AF775B44BB1E}"/>
              </a:ext>
            </a:extLst>
          </p:cNvPr>
          <p:cNvSpPr txBox="1"/>
          <p:nvPr/>
        </p:nvSpPr>
        <p:spPr>
          <a:xfrm>
            <a:off x="2078434" y="5203337"/>
            <a:ext cx="19255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Agree to disagree</a:t>
            </a:r>
          </a:p>
        </p:txBody>
      </p:sp>
    </p:spTree>
    <p:extLst>
      <p:ext uri="{BB962C8B-B14F-4D97-AF65-F5344CB8AC3E}">
        <p14:creationId xmlns:p14="http://schemas.microsoft.com/office/powerpoint/2010/main" val="79422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476219B-9798-4DAF-9BF2-E4173714BB7F}"/>
              </a:ext>
            </a:extLst>
          </p:cNvPr>
          <p:cNvGrpSpPr/>
          <p:nvPr/>
        </p:nvGrpSpPr>
        <p:grpSpPr>
          <a:xfrm>
            <a:off x="280764" y="5401498"/>
            <a:ext cx="11630472" cy="800835"/>
            <a:chOff x="222171" y="434212"/>
            <a:chExt cx="11630472" cy="800835"/>
          </a:xfrm>
        </p:grpSpPr>
        <p:sp>
          <p:nvSpPr>
            <p:cNvPr id="10" name="Rectangle 9">
              <a:extLst>
                <a:ext uri="{FF2B5EF4-FFF2-40B4-BE49-F238E27FC236}">
                  <a16:creationId xmlns:a16="http://schemas.microsoft.com/office/drawing/2014/main" id="{4B5F4432-4B76-4503-9F41-BA1F4C016A71}"/>
                </a:ext>
              </a:extLst>
            </p:cNvPr>
            <p:cNvSpPr/>
            <p:nvPr/>
          </p:nvSpPr>
          <p:spPr>
            <a:xfrm>
              <a:off x="222171" y="434212"/>
              <a:ext cx="11630472" cy="8008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7F9CAF5-951D-4581-BD8F-9575BB11325E}"/>
                </a:ext>
              </a:extLst>
            </p:cNvPr>
            <p:cNvSpPr txBox="1"/>
            <p:nvPr/>
          </p:nvSpPr>
          <p:spPr>
            <a:xfrm>
              <a:off x="407884" y="611942"/>
              <a:ext cx="109186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Segoe Print" panose="02000600000000000000" pitchFamily="2" charset="0"/>
                  <a:ea typeface="+mn-ea"/>
                  <a:cs typeface="+mn-cs"/>
                </a:rPr>
                <a:t>Definitely would DO this Surgery</a:t>
              </a:r>
            </a:p>
          </p:txBody>
        </p:sp>
        <p:sp>
          <p:nvSpPr>
            <p:cNvPr id="12" name="TextBox 11">
              <a:extLst>
                <a:ext uri="{FF2B5EF4-FFF2-40B4-BE49-F238E27FC236}">
                  <a16:creationId xmlns:a16="http://schemas.microsoft.com/office/drawing/2014/main" id="{0DD70899-E8C5-48A5-9BC3-1A8F606A5ECB}"/>
                </a:ext>
              </a:extLst>
            </p:cNvPr>
            <p:cNvSpPr txBox="1"/>
            <p:nvPr/>
          </p:nvSpPr>
          <p:spPr>
            <a:xfrm>
              <a:off x="5347333" y="840482"/>
              <a:ext cx="112562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Segoe Print" panose="02000600000000000000" pitchFamily="2" charset="0"/>
                  <a:ea typeface="+mn-ea"/>
                  <a:cs typeface="+mn-cs"/>
                </a:rPr>
                <a:t>True Equipoise</a:t>
              </a:r>
            </a:p>
          </p:txBody>
        </p:sp>
        <p:sp>
          <p:nvSpPr>
            <p:cNvPr id="13" name="TextBox 12">
              <a:extLst>
                <a:ext uri="{FF2B5EF4-FFF2-40B4-BE49-F238E27FC236}">
                  <a16:creationId xmlns:a16="http://schemas.microsoft.com/office/drawing/2014/main" id="{AFF32491-BBA8-40D2-BD02-DFB42EC55552}"/>
                </a:ext>
              </a:extLst>
            </p:cNvPr>
            <p:cNvSpPr txBox="1"/>
            <p:nvPr/>
          </p:nvSpPr>
          <p:spPr>
            <a:xfrm>
              <a:off x="10515782" y="611942"/>
              <a:ext cx="117720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Segoe Print" panose="02000600000000000000" pitchFamily="2" charset="0"/>
                  <a:ea typeface="+mn-ea"/>
                  <a:cs typeface="+mn-cs"/>
                </a:rPr>
                <a:t>Definitely would NOT DO this Surgery</a:t>
              </a:r>
            </a:p>
          </p:txBody>
        </p:sp>
      </p:grpSp>
      <p:sp>
        <p:nvSpPr>
          <p:cNvPr id="4" name="TextBox 3">
            <a:extLst>
              <a:ext uri="{FF2B5EF4-FFF2-40B4-BE49-F238E27FC236}">
                <a16:creationId xmlns:a16="http://schemas.microsoft.com/office/drawing/2014/main" id="{A0CA955A-71E9-4EE9-9D3E-044050C870AF}"/>
              </a:ext>
            </a:extLst>
          </p:cNvPr>
          <p:cNvSpPr txBox="1"/>
          <p:nvPr/>
        </p:nvSpPr>
        <p:spPr>
          <a:xfrm>
            <a:off x="2071304" y="2720496"/>
            <a:ext cx="167168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Usually, we think about doing surgery for this</a:t>
            </a:r>
          </a:p>
        </p:txBody>
      </p:sp>
      <p:sp>
        <p:nvSpPr>
          <p:cNvPr id="5" name="TextBox 4">
            <a:extLst>
              <a:ext uri="{FF2B5EF4-FFF2-40B4-BE49-F238E27FC236}">
                <a16:creationId xmlns:a16="http://schemas.microsoft.com/office/drawing/2014/main" id="{B7F59057-2DB4-4D73-AC95-A8F53E31C05C}"/>
              </a:ext>
            </a:extLst>
          </p:cNvPr>
          <p:cNvSpPr txBox="1"/>
          <p:nvPr/>
        </p:nvSpPr>
        <p:spPr>
          <a:xfrm>
            <a:off x="5236509" y="1857139"/>
            <a:ext cx="152698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Print" panose="02000600000000000000" pitchFamily="2" charset="0"/>
                <a:ea typeface="+mn-ea"/>
                <a:cs typeface="Cavolini" panose="03000502040302020204" pitchFamily="66" charset="0"/>
              </a:rPr>
              <a:t>I’m on the fence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goe Print" panose="02000600000000000000" pitchFamily="2" charset="0"/>
              <a:ea typeface="+mn-ea"/>
              <a:cs typeface="Cavolini" panose="0300050204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Print" panose="02000600000000000000" pitchFamily="2" charset="0"/>
                <a:ea typeface="+mn-ea"/>
                <a:cs typeface="Cavolini" panose="03000502040302020204" pitchFamily="66" charset="0"/>
              </a:rPr>
              <a:t>There are 2 ways to treat this</a:t>
            </a:r>
          </a:p>
        </p:txBody>
      </p:sp>
      <p:sp>
        <p:nvSpPr>
          <p:cNvPr id="6" name="TextBox 5">
            <a:extLst>
              <a:ext uri="{FF2B5EF4-FFF2-40B4-BE49-F238E27FC236}">
                <a16:creationId xmlns:a16="http://schemas.microsoft.com/office/drawing/2014/main" id="{73E7D28A-7C28-498C-AB71-041817B598C0}"/>
              </a:ext>
            </a:extLst>
          </p:cNvPr>
          <p:cNvSpPr txBox="1"/>
          <p:nvPr/>
        </p:nvSpPr>
        <p:spPr>
          <a:xfrm>
            <a:off x="8194020" y="2248967"/>
            <a:ext cx="187295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We don’t usually operate in this 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I am worried surgery is not a good idea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
        <p:nvSpPr>
          <p:cNvPr id="7" name="Speech Bubble: Rectangle 6">
            <a:extLst>
              <a:ext uri="{FF2B5EF4-FFF2-40B4-BE49-F238E27FC236}">
                <a16:creationId xmlns:a16="http://schemas.microsoft.com/office/drawing/2014/main" id="{CDBA3F3C-09E8-47CE-B7F1-C106D9AB2CF1}"/>
              </a:ext>
            </a:extLst>
          </p:cNvPr>
          <p:cNvSpPr/>
          <p:nvPr/>
        </p:nvSpPr>
        <p:spPr>
          <a:xfrm>
            <a:off x="1946381" y="2405206"/>
            <a:ext cx="1986171" cy="1782753"/>
          </a:xfrm>
          <a:prstGeom prst="wedgeRectCallout">
            <a:avLst>
              <a:gd name="adj1" fmla="val -42570"/>
              <a:gd name="adj2" fmla="val 692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peech Bubble: Rectangle 8">
            <a:extLst>
              <a:ext uri="{FF2B5EF4-FFF2-40B4-BE49-F238E27FC236}">
                <a16:creationId xmlns:a16="http://schemas.microsoft.com/office/drawing/2014/main" id="{DF1413D0-7DD1-4296-958E-D20BE76BBC8D}"/>
              </a:ext>
            </a:extLst>
          </p:cNvPr>
          <p:cNvSpPr/>
          <p:nvPr/>
        </p:nvSpPr>
        <p:spPr>
          <a:xfrm>
            <a:off x="5057421" y="1740020"/>
            <a:ext cx="1822641" cy="1811473"/>
          </a:xfrm>
          <a:prstGeom prst="wedgeRectCallout">
            <a:avLst>
              <a:gd name="adj1" fmla="val -770"/>
              <a:gd name="adj2" fmla="val 10297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E5C8C603-DB48-4888-9826-FA86C6B605D6}"/>
              </a:ext>
            </a:extLst>
          </p:cNvPr>
          <p:cNvCxnSpPr/>
          <p:nvPr/>
        </p:nvCxnSpPr>
        <p:spPr>
          <a:xfrm>
            <a:off x="7828372" y="6361"/>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A723EB-DDED-4A92-B404-8DCA7AB795A1}"/>
              </a:ext>
            </a:extLst>
          </p:cNvPr>
          <p:cNvCxnSpPr/>
          <p:nvPr/>
        </p:nvCxnSpPr>
        <p:spPr>
          <a:xfrm>
            <a:off x="4243423" y="16543"/>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A90AED-B949-4ABE-A2D8-8FCAC6D07C1D}"/>
              </a:ext>
            </a:extLst>
          </p:cNvPr>
          <p:cNvCxnSpPr/>
          <p:nvPr/>
        </p:nvCxnSpPr>
        <p:spPr>
          <a:xfrm>
            <a:off x="10417597" y="6361"/>
            <a:ext cx="0" cy="68580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406876" y="4729288"/>
            <a:ext cx="1151743" cy="583664"/>
            <a:chOff x="304772" y="6248878"/>
            <a:chExt cx="1151743" cy="583664"/>
          </a:xfrm>
        </p:grpSpPr>
        <p:sp>
          <p:nvSpPr>
            <p:cNvPr id="26" name="Rectangle 25">
              <a:extLst>
                <a:ext uri="{FF2B5EF4-FFF2-40B4-BE49-F238E27FC236}">
                  <a16:creationId xmlns:a16="http://schemas.microsoft.com/office/drawing/2014/main" id="{86B62651-1161-4888-8559-709654264A4C}"/>
                </a:ext>
              </a:extLst>
            </p:cNvPr>
            <p:cNvSpPr/>
            <p:nvPr/>
          </p:nvSpPr>
          <p:spPr>
            <a:xfrm>
              <a:off x="304772" y="6248878"/>
              <a:ext cx="1151743" cy="58366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B43C76CC-8656-4892-8CC9-5398F8AB7A66}"/>
                </a:ext>
              </a:extLst>
            </p:cNvPr>
            <p:cNvSpPr txBox="1"/>
            <p:nvPr/>
          </p:nvSpPr>
          <p:spPr>
            <a:xfrm>
              <a:off x="368048" y="6278544"/>
              <a:ext cx="101954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Emergency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waiver of consent </a:t>
              </a:r>
            </a:p>
          </p:txBody>
        </p:sp>
      </p:grpSp>
      <p:cxnSp>
        <p:nvCxnSpPr>
          <p:cNvPr id="28" name="Straight Connector 27">
            <a:extLst>
              <a:ext uri="{FF2B5EF4-FFF2-40B4-BE49-F238E27FC236}">
                <a16:creationId xmlns:a16="http://schemas.microsoft.com/office/drawing/2014/main" id="{6C03C422-A6BD-40F1-9594-D88F946DF965}"/>
              </a:ext>
            </a:extLst>
          </p:cNvPr>
          <p:cNvCxnSpPr/>
          <p:nvPr/>
        </p:nvCxnSpPr>
        <p:spPr>
          <a:xfrm>
            <a:off x="1684731" y="6361"/>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937509" y="4705941"/>
            <a:ext cx="2179801" cy="9144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Authorization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Anticipation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31" name="Oval 30"/>
          <p:cNvSpPr/>
          <p:nvPr/>
        </p:nvSpPr>
        <p:spPr>
          <a:xfrm>
            <a:off x="4773982" y="4700590"/>
            <a:ext cx="2350719" cy="9144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Decision Making</a:t>
            </a:r>
          </a:p>
        </p:txBody>
      </p:sp>
      <p:sp>
        <p:nvSpPr>
          <p:cNvPr id="32" name="Oval 31"/>
          <p:cNvSpPr/>
          <p:nvPr/>
        </p:nvSpPr>
        <p:spPr>
          <a:xfrm>
            <a:off x="7892011" y="4739470"/>
            <a:ext cx="2429587" cy="9144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Confirmation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8" name="Speech Bubble: Rectangle 7">
            <a:extLst>
              <a:ext uri="{FF2B5EF4-FFF2-40B4-BE49-F238E27FC236}">
                <a16:creationId xmlns:a16="http://schemas.microsoft.com/office/drawing/2014/main" id="{AE21B180-09DB-42D6-A5B4-55FF7B2B212C}"/>
              </a:ext>
            </a:extLst>
          </p:cNvPr>
          <p:cNvSpPr/>
          <p:nvPr/>
        </p:nvSpPr>
        <p:spPr>
          <a:xfrm>
            <a:off x="8113616" y="1932708"/>
            <a:ext cx="2051204" cy="2413329"/>
          </a:xfrm>
          <a:prstGeom prst="wedgeRectCallout">
            <a:avLst>
              <a:gd name="adj1" fmla="val 49511"/>
              <a:gd name="adj2" fmla="val 7292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8180127" y="5117163"/>
            <a:ext cx="19255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Agree to disagree</a:t>
            </a:r>
          </a:p>
        </p:txBody>
      </p:sp>
      <p:grpSp>
        <p:nvGrpSpPr>
          <p:cNvPr id="34" name="Group 33"/>
          <p:cNvGrpSpPr/>
          <p:nvPr/>
        </p:nvGrpSpPr>
        <p:grpSpPr>
          <a:xfrm>
            <a:off x="10609714" y="4777820"/>
            <a:ext cx="1151743" cy="568831"/>
            <a:chOff x="304772" y="6248878"/>
            <a:chExt cx="1151743" cy="583664"/>
          </a:xfrm>
        </p:grpSpPr>
        <p:sp>
          <p:nvSpPr>
            <p:cNvPr id="35" name="Rectangle 34">
              <a:extLst>
                <a:ext uri="{FF2B5EF4-FFF2-40B4-BE49-F238E27FC236}">
                  <a16:creationId xmlns:a16="http://schemas.microsoft.com/office/drawing/2014/main" id="{86B62651-1161-4888-8559-709654264A4C}"/>
                </a:ext>
              </a:extLst>
            </p:cNvPr>
            <p:cNvSpPr/>
            <p:nvPr/>
          </p:nvSpPr>
          <p:spPr>
            <a:xfrm>
              <a:off x="304772" y="6248878"/>
              <a:ext cx="1151743" cy="58366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43C76CC-8656-4892-8CC9-5398F8AB7A66}"/>
                </a:ext>
              </a:extLst>
            </p:cNvPr>
            <p:cNvSpPr txBox="1"/>
            <p:nvPr/>
          </p:nvSpPr>
          <p:spPr>
            <a:xfrm>
              <a:off x="368048" y="6278544"/>
              <a:ext cx="10195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Would not offer surgery</a:t>
              </a:r>
            </a:p>
          </p:txBody>
        </p:sp>
      </p:grpSp>
      <p:sp>
        <p:nvSpPr>
          <p:cNvPr id="17" name="Rectangle 16"/>
          <p:cNvSpPr/>
          <p:nvPr/>
        </p:nvSpPr>
        <p:spPr>
          <a:xfrm>
            <a:off x="533400" y="100372"/>
            <a:ext cx="11562600" cy="1398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p:cNvGrpSpPr/>
          <p:nvPr/>
        </p:nvGrpSpPr>
        <p:grpSpPr>
          <a:xfrm>
            <a:off x="3443992" y="253080"/>
            <a:ext cx="5938090" cy="721428"/>
            <a:chOff x="2939466" y="440154"/>
            <a:chExt cx="5938090" cy="721428"/>
          </a:xfrm>
        </p:grpSpPr>
        <p:sp>
          <p:nvSpPr>
            <p:cNvPr id="2" name="TextBox 1">
              <a:extLst>
                <a:ext uri="{FF2B5EF4-FFF2-40B4-BE49-F238E27FC236}">
                  <a16:creationId xmlns:a16="http://schemas.microsoft.com/office/drawing/2014/main" id="{52F14F69-697F-4FF0-9147-0E207CE37889}"/>
                </a:ext>
              </a:extLst>
            </p:cNvPr>
            <p:cNvSpPr txBox="1"/>
            <p:nvPr/>
          </p:nvSpPr>
          <p:spPr>
            <a:xfrm>
              <a:off x="4169180" y="484524"/>
              <a:ext cx="353449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ndara" panose="020E0502030303020204" pitchFamily="34" charset="0"/>
                </a:rPr>
                <a:t>Show Your Cards</a:t>
              </a:r>
            </a:p>
          </p:txBody>
        </p:sp>
        <p:sp>
          <p:nvSpPr>
            <p:cNvPr id="3" name="Rectangle 2">
              <a:extLst>
                <a:ext uri="{FF2B5EF4-FFF2-40B4-BE49-F238E27FC236}">
                  <a16:creationId xmlns:a16="http://schemas.microsoft.com/office/drawing/2014/main" id="{FEDFECF1-3DDF-4E60-A982-85C5AC9D6A5C}"/>
                </a:ext>
              </a:extLst>
            </p:cNvPr>
            <p:cNvSpPr/>
            <p:nvPr/>
          </p:nvSpPr>
          <p:spPr>
            <a:xfrm>
              <a:off x="2939466" y="440154"/>
              <a:ext cx="5938090" cy="721428"/>
            </a:xfrm>
            <a:prstGeom prst="rect">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175B5DFA-DE05-EC38-C719-AF775B44BB1E}"/>
              </a:ext>
            </a:extLst>
          </p:cNvPr>
          <p:cNvSpPr txBox="1"/>
          <p:nvPr/>
        </p:nvSpPr>
        <p:spPr>
          <a:xfrm>
            <a:off x="2078434" y="5203337"/>
            <a:ext cx="19255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Agree to disagree</a:t>
            </a:r>
          </a:p>
        </p:txBody>
      </p:sp>
    </p:spTree>
    <p:extLst>
      <p:ext uri="{BB962C8B-B14F-4D97-AF65-F5344CB8AC3E}">
        <p14:creationId xmlns:p14="http://schemas.microsoft.com/office/powerpoint/2010/main" val="284380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D2E5A7D2-230B-4B31-D359-1055BDCAF25D}"/>
              </a:ext>
            </a:extLst>
          </p:cNvPr>
          <p:cNvGrpSpPr/>
          <p:nvPr/>
        </p:nvGrpSpPr>
        <p:grpSpPr>
          <a:xfrm>
            <a:off x="821095" y="1351393"/>
            <a:ext cx="10549810" cy="2901014"/>
            <a:chOff x="1021385" y="1847339"/>
            <a:chExt cx="10549810" cy="2901014"/>
          </a:xfrm>
        </p:grpSpPr>
        <p:sp>
          <p:nvSpPr>
            <p:cNvPr id="43" name="Oval 42">
              <a:extLst>
                <a:ext uri="{FF2B5EF4-FFF2-40B4-BE49-F238E27FC236}">
                  <a16:creationId xmlns:a16="http://schemas.microsoft.com/office/drawing/2014/main" id="{80BA59AA-5305-4B4B-F479-D7802AFE06EE}"/>
                </a:ext>
              </a:extLst>
            </p:cNvPr>
            <p:cNvSpPr/>
            <p:nvPr/>
          </p:nvSpPr>
          <p:spPr>
            <a:xfrm>
              <a:off x="9621519" y="2389078"/>
              <a:ext cx="1617475" cy="1549178"/>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sp>
          <p:nvSpPr>
            <p:cNvPr id="14" name="Rectangle 13"/>
            <p:cNvSpPr/>
            <p:nvPr/>
          </p:nvSpPr>
          <p:spPr>
            <a:xfrm>
              <a:off x="1166453" y="2789007"/>
              <a:ext cx="1601693" cy="70658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3326349" y="2349748"/>
              <a:ext cx="1813317" cy="180735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5790157" y="2085405"/>
              <a:ext cx="1900577" cy="230978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7925617" y="2322508"/>
              <a:ext cx="1396538" cy="170501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021385" y="2772966"/>
              <a:ext cx="185624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Show your cards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Where the surgeon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starting from</a:t>
              </a:r>
            </a:p>
          </p:txBody>
        </p:sp>
        <p:sp>
          <p:nvSpPr>
            <p:cNvPr id="21" name="TextBox 20"/>
            <p:cNvSpPr txBox="1"/>
            <p:nvPr/>
          </p:nvSpPr>
          <p:spPr>
            <a:xfrm>
              <a:off x="3336331" y="2428980"/>
              <a:ext cx="18437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Goal(s) of surgery</a:t>
              </a:r>
            </a:p>
          </p:txBody>
        </p:sp>
        <p:sp>
          <p:nvSpPr>
            <p:cNvPr id="22" name="TextBox 21"/>
            <p:cNvSpPr txBox="1"/>
            <p:nvPr/>
          </p:nvSpPr>
          <p:spPr>
            <a:xfrm>
              <a:off x="7966056" y="2461586"/>
              <a:ext cx="12963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Deliberate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Between goals and downsides </a:t>
              </a:r>
            </a:p>
          </p:txBody>
        </p:sp>
        <p:sp>
          <p:nvSpPr>
            <p:cNvPr id="23" name="TextBox 22"/>
            <p:cNvSpPr txBox="1"/>
            <p:nvPr/>
          </p:nvSpPr>
          <p:spPr>
            <a:xfrm>
              <a:off x="5845651" y="2254977"/>
              <a:ext cx="1821041"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Downsides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Bad things that happen to everyone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Bad things that could happen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Surgery falls short</a:t>
              </a:r>
            </a:p>
          </p:txBody>
        </p:sp>
        <p:sp>
          <p:nvSpPr>
            <p:cNvPr id="24" name="TextBox 23"/>
            <p:cNvSpPr txBox="1"/>
            <p:nvPr/>
          </p:nvSpPr>
          <p:spPr>
            <a:xfrm>
              <a:off x="9820244" y="2860441"/>
              <a:ext cx="12825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Agreement &amp; A Plan</a:t>
              </a:r>
            </a:p>
          </p:txBody>
        </p:sp>
        <p:sp>
          <p:nvSpPr>
            <p:cNvPr id="33" name="TextBox 32"/>
            <p:cNvSpPr txBox="1"/>
            <p:nvPr/>
          </p:nvSpPr>
          <p:spPr>
            <a:xfrm>
              <a:off x="1050053" y="1847339"/>
              <a:ext cx="37658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BETTER CONVERSATIONS for SURGERY</a:t>
              </a:r>
            </a:p>
          </p:txBody>
        </p:sp>
        <p:sp>
          <p:nvSpPr>
            <p:cNvPr id="6" name="Rectangle 5">
              <a:extLst>
                <a:ext uri="{FF2B5EF4-FFF2-40B4-BE49-F238E27FC236}">
                  <a16:creationId xmlns:a16="http://schemas.microsoft.com/office/drawing/2014/main" id="{830D6E24-92A4-0B85-EFDC-3172C0C0A259}"/>
                </a:ext>
              </a:extLst>
            </p:cNvPr>
            <p:cNvSpPr/>
            <p:nvPr/>
          </p:nvSpPr>
          <p:spPr>
            <a:xfrm>
              <a:off x="3354066" y="2718932"/>
              <a:ext cx="1763620" cy="142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Live longer</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Feel better</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Prevent disability</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Make a diagnosis</a:t>
              </a:r>
            </a:p>
          </p:txBody>
        </p:sp>
        <p:pic>
          <p:nvPicPr>
            <p:cNvPr id="8" name="Picture 7" descr="A picture containing black, darkness&#10;&#10;Description automatically generated">
              <a:extLst>
                <a:ext uri="{FF2B5EF4-FFF2-40B4-BE49-F238E27FC236}">
                  <a16:creationId xmlns:a16="http://schemas.microsoft.com/office/drawing/2014/main" id="{324BA521-7761-73E7-5450-9D954CBB3B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4966880" y="2758552"/>
              <a:ext cx="944300" cy="944300"/>
            </a:xfrm>
            <a:prstGeom prst="rect">
              <a:avLst/>
            </a:prstGeom>
          </p:spPr>
        </p:pic>
        <p:pic>
          <p:nvPicPr>
            <p:cNvPr id="9" name="Picture 8" descr="A picture containing black, darkness&#10;&#10;Description automatically generated">
              <a:extLst>
                <a:ext uri="{FF2B5EF4-FFF2-40B4-BE49-F238E27FC236}">
                  <a16:creationId xmlns:a16="http://schemas.microsoft.com/office/drawing/2014/main" id="{CC67E779-E340-1DCC-1159-061FDD290E3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8167141" y="3202069"/>
              <a:ext cx="944300" cy="944300"/>
            </a:xfrm>
            <a:prstGeom prst="rect">
              <a:avLst/>
            </a:prstGeom>
          </p:spPr>
        </p:pic>
        <p:cxnSp>
          <p:nvCxnSpPr>
            <p:cNvPr id="19" name="Straight Arrow Connector 18">
              <a:extLst>
                <a:ext uri="{FF2B5EF4-FFF2-40B4-BE49-F238E27FC236}">
                  <a16:creationId xmlns:a16="http://schemas.microsoft.com/office/drawing/2014/main" id="{1E08E93E-4C82-4BC5-5770-6E9E5D7884A4}"/>
                </a:ext>
              </a:extLst>
            </p:cNvPr>
            <p:cNvCxnSpPr>
              <a:cxnSpLocks/>
            </p:cNvCxnSpPr>
            <p:nvPr/>
          </p:nvCxnSpPr>
          <p:spPr>
            <a:xfrm>
              <a:off x="2859564" y="3202069"/>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0F41252-29C9-E8D2-9B16-55795B9C2EA6}"/>
                </a:ext>
              </a:extLst>
            </p:cNvPr>
            <p:cNvCxnSpPr>
              <a:cxnSpLocks/>
            </p:cNvCxnSpPr>
            <p:nvPr/>
          </p:nvCxnSpPr>
          <p:spPr>
            <a:xfrm>
              <a:off x="7568698" y="3203440"/>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CE465AF-F2C1-94A9-1904-1F76075F19BD}"/>
                </a:ext>
              </a:extLst>
            </p:cNvPr>
            <p:cNvCxnSpPr>
              <a:cxnSpLocks/>
            </p:cNvCxnSpPr>
            <p:nvPr/>
          </p:nvCxnSpPr>
          <p:spPr>
            <a:xfrm>
              <a:off x="9247093" y="3202069"/>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93C3E98-9AB7-5D3C-4CDC-23FF5B9CB867}"/>
                </a:ext>
              </a:extLst>
            </p:cNvPr>
            <p:cNvSpPr txBox="1"/>
            <p:nvPr/>
          </p:nvSpPr>
          <p:spPr>
            <a:xfrm>
              <a:off x="5978186" y="4132258"/>
              <a:ext cx="146628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Don’t reach our goals</a:t>
              </a:r>
            </a:p>
          </p:txBody>
        </p:sp>
        <p:sp>
          <p:nvSpPr>
            <p:cNvPr id="2" name="Rectangle 1">
              <a:extLst>
                <a:ext uri="{FF2B5EF4-FFF2-40B4-BE49-F238E27FC236}">
                  <a16:creationId xmlns:a16="http://schemas.microsoft.com/office/drawing/2014/main" id="{7FFF09BB-3275-6773-0399-9B0CF06C5290}"/>
                </a:ext>
              </a:extLst>
            </p:cNvPr>
            <p:cNvSpPr/>
            <p:nvPr/>
          </p:nvSpPr>
          <p:spPr>
            <a:xfrm>
              <a:off x="1084566" y="1919941"/>
              <a:ext cx="10486629" cy="2828412"/>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B4860FE6-9DA1-35C6-9D4C-A71C5222FEA8}"/>
                </a:ext>
              </a:extLst>
            </p:cNvPr>
            <p:cNvSpPr/>
            <p:nvPr/>
          </p:nvSpPr>
          <p:spPr>
            <a:xfrm>
              <a:off x="9773919" y="2541478"/>
              <a:ext cx="1617475" cy="1549178"/>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sp>
          <p:nvSpPr>
            <p:cNvPr id="4" name="Rectangle 3">
              <a:extLst>
                <a:ext uri="{FF2B5EF4-FFF2-40B4-BE49-F238E27FC236}">
                  <a16:creationId xmlns:a16="http://schemas.microsoft.com/office/drawing/2014/main" id="{3F5A7297-EE5A-F91E-548A-0E3136437BCE}"/>
                </a:ext>
              </a:extLst>
            </p:cNvPr>
            <p:cNvSpPr/>
            <p:nvPr/>
          </p:nvSpPr>
          <p:spPr>
            <a:xfrm>
              <a:off x="1318853" y="2941407"/>
              <a:ext cx="1601693" cy="70658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ADADDC7-10A6-97AD-1257-58FFBFAF0BFF}"/>
                </a:ext>
              </a:extLst>
            </p:cNvPr>
            <p:cNvSpPr/>
            <p:nvPr/>
          </p:nvSpPr>
          <p:spPr>
            <a:xfrm>
              <a:off x="3478749" y="2502148"/>
              <a:ext cx="1813317" cy="180735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EA1BB20-A920-2785-54D9-6AD6778579FB}"/>
                </a:ext>
              </a:extLst>
            </p:cNvPr>
            <p:cNvSpPr/>
            <p:nvPr/>
          </p:nvSpPr>
          <p:spPr>
            <a:xfrm>
              <a:off x="5942557" y="2237805"/>
              <a:ext cx="1900577" cy="230978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5ED14CA-3520-9C84-9D02-00C103891768}"/>
                </a:ext>
              </a:extLst>
            </p:cNvPr>
            <p:cNvSpPr/>
            <p:nvPr/>
          </p:nvSpPr>
          <p:spPr>
            <a:xfrm>
              <a:off x="8078017" y="2474908"/>
              <a:ext cx="1396538" cy="170501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20BF178-6B7C-A145-E4AA-2D249DBD9371}"/>
                </a:ext>
              </a:extLst>
            </p:cNvPr>
            <p:cNvSpPr txBox="1"/>
            <p:nvPr/>
          </p:nvSpPr>
          <p:spPr>
            <a:xfrm>
              <a:off x="1173785" y="2925366"/>
              <a:ext cx="185624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Show your cards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Where the surgeon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starting from</a:t>
              </a:r>
            </a:p>
          </p:txBody>
        </p:sp>
        <p:sp>
          <p:nvSpPr>
            <p:cNvPr id="12" name="TextBox 11">
              <a:extLst>
                <a:ext uri="{FF2B5EF4-FFF2-40B4-BE49-F238E27FC236}">
                  <a16:creationId xmlns:a16="http://schemas.microsoft.com/office/drawing/2014/main" id="{988E9A48-7309-346C-A07E-E477C017A69E}"/>
                </a:ext>
              </a:extLst>
            </p:cNvPr>
            <p:cNvSpPr txBox="1"/>
            <p:nvPr/>
          </p:nvSpPr>
          <p:spPr>
            <a:xfrm>
              <a:off x="3488731" y="2581380"/>
              <a:ext cx="18437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Goal(s) of surgery</a:t>
              </a:r>
            </a:p>
          </p:txBody>
        </p:sp>
        <p:sp>
          <p:nvSpPr>
            <p:cNvPr id="13" name="TextBox 12">
              <a:extLst>
                <a:ext uri="{FF2B5EF4-FFF2-40B4-BE49-F238E27FC236}">
                  <a16:creationId xmlns:a16="http://schemas.microsoft.com/office/drawing/2014/main" id="{5FE9F86D-FAB4-30F0-CD46-1EA4A189DA27}"/>
                </a:ext>
              </a:extLst>
            </p:cNvPr>
            <p:cNvSpPr txBox="1"/>
            <p:nvPr/>
          </p:nvSpPr>
          <p:spPr>
            <a:xfrm>
              <a:off x="8118456" y="2613986"/>
              <a:ext cx="12963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Deliberate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Between goals and downsides </a:t>
              </a:r>
            </a:p>
          </p:txBody>
        </p:sp>
        <p:sp>
          <p:nvSpPr>
            <p:cNvPr id="17" name="TextBox 16">
              <a:extLst>
                <a:ext uri="{FF2B5EF4-FFF2-40B4-BE49-F238E27FC236}">
                  <a16:creationId xmlns:a16="http://schemas.microsoft.com/office/drawing/2014/main" id="{4CB9FE63-347E-EF7B-8A43-5A956972D6CB}"/>
                </a:ext>
              </a:extLst>
            </p:cNvPr>
            <p:cNvSpPr txBox="1"/>
            <p:nvPr/>
          </p:nvSpPr>
          <p:spPr>
            <a:xfrm>
              <a:off x="5998051" y="2407377"/>
              <a:ext cx="1821041"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Downsides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Bad things that happen to everyone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Bad things that could happen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Surgery falls short</a:t>
              </a:r>
            </a:p>
          </p:txBody>
        </p:sp>
        <p:sp>
          <p:nvSpPr>
            <p:cNvPr id="25" name="TextBox 24">
              <a:extLst>
                <a:ext uri="{FF2B5EF4-FFF2-40B4-BE49-F238E27FC236}">
                  <a16:creationId xmlns:a16="http://schemas.microsoft.com/office/drawing/2014/main" id="{769D43AD-3E04-1332-7C31-89B5D08E370E}"/>
                </a:ext>
              </a:extLst>
            </p:cNvPr>
            <p:cNvSpPr txBox="1"/>
            <p:nvPr/>
          </p:nvSpPr>
          <p:spPr>
            <a:xfrm>
              <a:off x="9972644" y="3012841"/>
              <a:ext cx="12825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Agreement &amp; A Plan</a:t>
              </a:r>
            </a:p>
          </p:txBody>
        </p:sp>
        <p:sp>
          <p:nvSpPr>
            <p:cNvPr id="26" name="TextBox 25">
              <a:extLst>
                <a:ext uri="{FF2B5EF4-FFF2-40B4-BE49-F238E27FC236}">
                  <a16:creationId xmlns:a16="http://schemas.microsoft.com/office/drawing/2014/main" id="{48303CC9-FD6B-6121-4125-3232A6AD30DC}"/>
                </a:ext>
              </a:extLst>
            </p:cNvPr>
            <p:cNvSpPr txBox="1"/>
            <p:nvPr/>
          </p:nvSpPr>
          <p:spPr>
            <a:xfrm>
              <a:off x="1202453" y="1999739"/>
              <a:ext cx="37658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BETTER CONVERSATIONS for SURGERY</a:t>
              </a:r>
            </a:p>
          </p:txBody>
        </p:sp>
        <p:sp>
          <p:nvSpPr>
            <p:cNvPr id="27" name="Rectangle 26">
              <a:extLst>
                <a:ext uri="{FF2B5EF4-FFF2-40B4-BE49-F238E27FC236}">
                  <a16:creationId xmlns:a16="http://schemas.microsoft.com/office/drawing/2014/main" id="{B071FB90-6A82-0D49-997C-79213310473B}"/>
                </a:ext>
              </a:extLst>
            </p:cNvPr>
            <p:cNvSpPr/>
            <p:nvPr/>
          </p:nvSpPr>
          <p:spPr>
            <a:xfrm>
              <a:off x="3506466" y="2871332"/>
              <a:ext cx="1763620" cy="142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Live longer</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Feel better</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Prevent a disability</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Make a diagnosis</a:t>
              </a:r>
            </a:p>
          </p:txBody>
        </p:sp>
        <p:pic>
          <p:nvPicPr>
            <p:cNvPr id="28" name="Picture 27" descr="A picture containing black, darkness&#10;&#10;Description automatically generated">
              <a:extLst>
                <a:ext uri="{FF2B5EF4-FFF2-40B4-BE49-F238E27FC236}">
                  <a16:creationId xmlns:a16="http://schemas.microsoft.com/office/drawing/2014/main" id="{C7119AF7-A638-C7D1-56D3-2CE3C6FDAF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5119280" y="2910952"/>
              <a:ext cx="944300" cy="944300"/>
            </a:xfrm>
            <a:prstGeom prst="rect">
              <a:avLst/>
            </a:prstGeom>
          </p:spPr>
        </p:pic>
        <p:pic>
          <p:nvPicPr>
            <p:cNvPr id="29" name="Picture 28" descr="A picture containing black, darkness&#10;&#10;Description automatically generated">
              <a:extLst>
                <a:ext uri="{FF2B5EF4-FFF2-40B4-BE49-F238E27FC236}">
                  <a16:creationId xmlns:a16="http://schemas.microsoft.com/office/drawing/2014/main" id="{8D7C75B8-9DD5-0F50-2A30-CE87AC3FA3C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8319541" y="3354469"/>
              <a:ext cx="944300" cy="944300"/>
            </a:xfrm>
            <a:prstGeom prst="rect">
              <a:avLst/>
            </a:prstGeom>
          </p:spPr>
        </p:pic>
        <p:cxnSp>
          <p:nvCxnSpPr>
            <p:cNvPr id="30" name="Straight Arrow Connector 29">
              <a:extLst>
                <a:ext uri="{FF2B5EF4-FFF2-40B4-BE49-F238E27FC236}">
                  <a16:creationId xmlns:a16="http://schemas.microsoft.com/office/drawing/2014/main" id="{02C7026C-DC50-0DCA-8A29-0857AB7316C1}"/>
                </a:ext>
              </a:extLst>
            </p:cNvPr>
            <p:cNvCxnSpPr>
              <a:cxnSpLocks/>
            </p:cNvCxnSpPr>
            <p:nvPr/>
          </p:nvCxnSpPr>
          <p:spPr>
            <a:xfrm>
              <a:off x="3011964" y="3354469"/>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4419D05-26FE-DAF8-371D-1409535A51E8}"/>
                </a:ext>
              </a:extLst>
            </p:cNvPr>
            <p:cNvCxnSpPr>
              <a:cxnSpLocks/>
            </p:cNvCxnSpPr>
            <p:nvPr/>
          </p:nvCxnSpPr>
          <p:spPr>
            <a:xfrm>
              <a:off x="7721098" y="3355840"/>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E4C2597-DC26-FBF4-62FF-8D0A02630486}"/>
                </a:ext>
              </a:extLst>
            </p:cNvPr>
            <p:cNvCxnSpPr>
              <a:cxnSpLocks/>
            </p:cNvCxnSpPr>
            <p:nvPr/>
          </p:nvCxnSpPr>
          <p:spPr>
            <a:xfrm>
              <a:off x="9399493" y="3354469"/>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57AACC8-7A9E-8A5F-AB7F-0A900B1E21EF}"/>
                </a:ext>
              </a:extLst>
            </p:cNvPr>
            <p:cNvSpPr txBox="1"/>
            <p:nvPr/>
          </p:nvSpPr>
          <p:spPr>
            <a:xfrm>
              <a:off x="6130586" y="4284658"/>
              <a:ext cx="146628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Don’t reach our goals</a:t>
              </a:r>
            </a:p>
          </p:txBody>
        </p:sp>
      </p:grpSp>
      <p:sp>
        <p:nvSpPr>
          <p:cNvPr id="32" name="Oval 31"/>
          <p:cNvSpPr/>
          <p:nvPr/>
        </p:nvSpPr>
        <p:spPr>
          <a:xfrm>
            <a:off x="2954543" y="1351393"/>
            <a:ext cx="2311317" cy="32444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5298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416B58-587A-7DE7-6389-DF026F5DC945}"/>
              </a:ext>
            </a:extLst>
          </p:cNvPr>
          <p:cNvSpPr/>
          <p:nvPr/>
        </p:nvSpPr>
        <p:spPr>
          <a:xfrm>
            <a:off x="0" y="179606"/>
            <a:ext cx="12192000" cy="132556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20">
            <a:extLst>
              <a:ext uri="{FF2B5EF4-FFF2-40B4-BE49-F238E27FC236}">
                <a16:creationId xmlns:a16="http://schemas.microsoft.com/office/drawing/2014/main" id="{0943DC89-2175-45FC-998F-A41CB7EC5D20}"/>
              </a:ext>
            </a:extLst>
          </p:cNvPr>
          <p:cNvSpPr txBox="1">
            <a:spLocks/>
          </p:cNvSpPr>
          <p:nvPr/>
        </p:nvSpPr>
        <p:spPr>
          <a:xfrm>
            <a:off x="568481" y="556637"/>
            <a:ext cx="11493642" cy="2540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4800" b="1" dirty="0">
                <a:solidFill>
                  <a:prstClr val="black"/>
                </a:solidFill>
                <a:latin typeface="Candara" panose="020E0502030303020204" pitchFamily="34" charset="0"/>
              </a:rPr>
              <a:t>The 4 Goals of Surgery</a:t>
            </a:r>
            <a:endParaRPr kumimoji="0" lang="en-US" sz="4800" b="1" i="0" u="none" strike="noStrike" kern="1200" cap="none" spc="0" normalizeH="0" baseline="0" noProof="0" dirty="0">
              <a:ln>
                <a:noFill/>
              </a:ln>
              <a:solidFill>
                <a:prstClr val="black"/>
              </a:solidFill>
              <a:effectLst/>
              <a:uLnTx/>
              <a:uFillTx/>
              <a:latin typeface="Candara" panose="020E0502030303020204"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ndara" panose="020E0502030303020204" pitchFamily="34" charset="0"/>
              </a:rPr>
              <a:t>Help people:</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srgbClr val="44546A">
                    <a:lumMod val="60000"/>
                    <a:lumOff val="40000"/>
                  </a:srgbClr>
                </a:solidFill>
                <a:effectLst/>
                <a:uLnTx/>
                <a:uFillTx/>
                <a:latin typeface="Candara" panose="020E0502030303020204" pitchFamily="34" charset="0"/>
              </a:rPr>
              <a:t>Live longer</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srgbClr val="44546A">
                    <a:lumMod val="60000"/>
                    <a:lumOff val="40000"/>
                  </a:srgbClr>
                </a:solidFill>
                <a:effectLst/>
                <a:uLnTx/>
                <a:uFillTx/>
                <a:latin typeface="Candara" panose="020E0502030303020204" pitchFamily="34" charset="0"/>
              </a:rPr>
              <a:t>Feel better/improve function</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srgbClr val="44546A">
                    <a:lumMod val="60000"/>
                    <a:lumOff val="40000"/>
                  </a:srgbClr>
                </a:solidFill>
                <a:effectLst/>
                <a:uLnTx/>
                <a:uFillTx/>
                <a:latin typeface="Candara" panose="020E0502030303020204" pitchFamily="34" charset="0"/>
              </a:rPr>
              <a:t>Preserve function/prevent a disability</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srgbClr val="44546A">
                    <a:lumMod val="60000"/>
                    <a:lumOff val="40000"/>
                  </a:srgbClr>
                </a:solidFill>
                <a:effectLst/>
                <a:uLnTx/>
                <a:uFillTx/>
                <a:latin typeface="Candara" panose="020E0502030303020204" pitchFamily="34" charset="0"/>
              </a:rPr>
              <a:t>Make a diagnosis</a:t>
            </a:r>
          </a:p>
        </p:txBody>
      </p:sp>
      <p:sp>
        <p:nvSpPr>
          <p:cNvPr id="6" name="Rectangle 5">
            <a:extLst>
              <a:ext uri="{FF2B5EF4-FFF2-40B4-BE49-F238E27FC236}">
                <a16:creationId xmlns:a16="http://schemas.microsoft.com/office/drawing/2014/main" id="{4485CDF5-C0B0-4EED-B962-EF9FF9FCF049}"/>
              </a:ext>
            </a:extLst>
          </p:cNvPr>
          <p:cNvSpPr/>
          <p:nvPr/>
        </p:nvSpPr>
        <p:spPr>
          <a:xfrm>
            <a:off x="7792951" y="4704904"/>
            <a:ext cx="3013179" cy="122333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Segoe Print" panose="02000600000000000000" pitchFamily="2" charset="0"/>
                <a:ea typeface="+mn-ea"/>
                <a:cs typeface="+mn-cs"/>
              </a:rPr>
              <a:t>Specify the goal: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Segoe Print" panose="02000600000000000000" pitchFamily="2" charset="0"/>
                <a:ea typeface="+mn-ea"/>
                <a:cs typeface="+mn-cs"/>
              </a:rPr>
              <a:t>How much longer?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Segoe Print" panose="02000600000000000000" pitchFamily="2" charset="0"/>
                <a:ea typeface="+mn-ea"/>
                <a:cs typeface="+mn-cs"/>
              </a:rPr>
              <a:t>How much better?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Segoe Print" panose="02000600000000000000" pitchFamily="2" charset="0"/>
                <a:ea typeface="+mn-ea"/>
                <a:cs typeface="+mn-cs"/>
              </a:rPr>
              <a:t>What disability? </a:t>
            </a:r>
          </a:p>
        </p:txBody>
      </p:sp>
    </p:spTree>
    <p:extLst>
      <p:ext uri="{BB962C8B-B14F-4D97-AF65-F5344CB8AC3E}">
        <p14:creationId xmlns:p14="http://schemas.microsoft.com/office/powerpoint/2010/main" val="1236614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338750-60BB-4335-90EE-92D0D5E3A695}"/>
              </a:ext>
            </a:extLst>
          </p:cNvPr>
          <p:cNvPicPr>
            <a:picLocks noChangeAspect="1"/>
          </p:cNvPicPr>
          <p:nvPr/>
        </p:nvPicPr>
        <p:blipFill>
          <a:blip r:embed="rId2"/>
          <a:stretch>
            <a:fillRect/>
          </a:stretch>
        </p:blipFill>
        <p:spPr>
          <a:xfrm>
            <a:off x="5231800" y="669495"/>
            <a:ext cx="6702355" cy="6034497"/>
          </a:xfrm>
          <a:prstGeom prst="rect">
            <a:avLst/>
          </a:prstGeom>
        </p:spPr>
      </p:pic>
      <p:sp>
        <p:nvSpPr>
          <p:cNvPr id="5" name="Text Placeholder 20">
            <a:extLst>
              <a:ext uri="{FF2B5EF4-FFF2-40B4-BE49-F238E27FC236}">
                <a16:creationId xmlns:a16="http://schemas.microsoft.com/office/drawing/2014/main" id="{0943DC89-2175-45FC-998F-A41CB7EC5D20}"/>
              </a:ext>
            </a:extLst>
          </p:cNvPr>
          <p:cNvSpPr txBox="1">
            <a:spLocks/>
          </p:cNvSpPr>
          <p:nvPr/>
        </p:nvSpPr>
        <p:spPr>
          <a:xfrm>
            <a:off x="408492" y="1619410"/>
            <a:ext cx="4580963" cy="2540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“We usually do surgery for this . .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“Our goal is to . . .”</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or</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“The reason to consider surgery is…”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
        <p:nvSpPr>
          <p:cNvPr id="11" name="Rectangle 10">
            <a:extLst>
              <a:ext uri="{FF2B5EF4-FFF2-40B4-BE49-F238E27FC236}">
                <a16:creationId xmlns:a16="http://schemas.microsoft.com/office/drawing/2014/main" id="{4485CDF5-C0B0-4EED-B962-EF9FF9FCF049}"/>
              </a:ext>
            </a:extLst>
          </p:cNvPr>
          <p:cNvSpPr/>
          <p:nvPr/>
        </p:nvSpPr>
        <p:spPr>
          <a:xfrm>
            <a:off x="5652546" y="3686743"/>
            <a:ext cx="2098492" cy="94533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solidFill>
                <a:effectLst/>
                <a:uLnTx/>
                <a:uFillTx/>
                <a:latin typeface="Segoe Print" panose="02000600000000000000" pitchFamily="2" charset="0"/>
                <a:ea typeface="+mn-ea"/>
                <a:cs typeface="+mn-cs"/>
              </a:rPr>
              <a:t>May need to dispel false beliefs </a:t>
            </a:r>
          </a:p>
        </p:txBody>
      </p:sp>
      <p:grpSp>
        <p:nvGrpSpPr>
          <p:cNvPr id="6" name="Group 5"/>
          <p:cNvGrpSpPr/>
          <p:nvPr/>
        </p:nvGrpSpPr>
        <p:grpSpPr>
          <a:xfrm>
            <a:off x="7016302" y="4312589"/>
            <a:ext cx="2621280" cy="1969765"/>
            <a:chOff x="9179639" y="3851672"/>
            <a:chExt cx="2621280" cy="1969765"/>
          </a:xfrm>
        </p:grpSpPr>
        <p:sp>
          <p:nvSpPr>
            <p:cNvPr id="9" name="TextBox 8">
              <a:extLst>
                <a:ext uri="{FF2B5EF4-FFF2-40B4-BE49-F238E27FC236}">
                  <a16:creationId xmlns:a16="http://schemas.microsoft.com/office/drawing/2014/main" id="{F980CF70-E9AE-47D1-B0A2-DED900DBD28A}"/>
                </a:ext>
              </a:extLst>
            </p:cNvPr>
            <p:cNvSpPr txBox="1"/>
            <p:nvPr/>
          </p:nvSpPr>
          <p:spPr>
            <a:xfrm>
              <a:off x="9390483" y="4173117"/>
              <a:ext cx="230512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Surgery will not … (make you pain free, stop the ringing in you ears, improve your erectile dysfunction…)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peech Bubble: Oval 2">
              <a:extLst>
                <a:ext uri="{FF2B5EF4-FFF2-40B4-BE49-F238E27FC236}">
                  <a16:creationId xmlns:a16="http://schemas.microsoft.com/office/drawing/2014/main" id="{EEFC76CA-C9BC-8AAB-5B8F-6431BB89A1DB}"/>
                </a:ext>
              </a:extLst>
            </p:cNvPr>
            <p:cNvSpPr/>
            <p:nvPr/>
          </p:nvSpPr>
          <p:spPr>
            <a:xfrm>
              <a:off x="9179639" y="3851672"/>
              <a:ext cx="2621280" cy="1969765"/>
            </a:xfrm>
            <a:prstGeom prst="wedgeEllipseCallout">
              <a:avLst>
                <a:gd name="adj1" fmla="val -42648"/>
                <a:gd name="adj2" fmla="val 542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68571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D2E5A7D2-230B-4B31-D359-1055BDCAF25D}"/>
              </a:ext>
            </a:extLst>
          </p:cNvPr>
          <p:cNvGrpSpPr/>
          <p:nvPr/>
        </p:nvGrpSpPr>
        <p:grpSpPr>
          <a:xfrm>
            <a:off x="821095" y="1351393"/>
            <a:ext cx="10549810" cy="2901014"/>
            <a:chOff x="1021385" y="1847339"/>
            <a:chExt cx="10549810" cy="2901014"/>
          </a:xfrm>
        </p:grpSpPr>
        <p:sp>
          <p:nvSpPr>
            <p:cNvPr id="43" name="Oval 42">
              <a:extLst>
                <a:ext uri="{FF2B5EF4-FFF2-40B4-BE49-F238E27FC236}">
                  <a16:creationId xmlns:a16="http://schemas.microsoft.com/office/drawing/2014/main" id="{80BA59AA-5305-4B4B-F479-D7802AFE06EE}"/>
                </a:ext>
              </a:extLst>
            </p:cNvPr>
            <p:cNvSpPr/>
            <p:nvPr/>
          </p:nvSpPr>
          <p:spPr>
            <a:xfrm>
              <a:off x="9621519" y="2389078"/>
              <a:ext cx="1617475" cy="1549178"/>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sp>
          <p:nvSpPr>
            <p:cNvPr id="14" name="Rectangle 13"/>
            <p:cNvSpPr/>
            <p:nvPr/>
          </p:nvSpPr>
          <p:spPr>
            <a:xfrm>
              <a:off x="1166453" y="2789007"/>
              <a:ext cx="1601693" cy="70658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3326349" y="2349748"/>
              <a:ext cx="1813317" cy="180735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5790157" y="2085405"/>
              <a:ext cx="1900577" cy="230978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7925617" y="2322508"/>
              <a:ext cx="1396538" cy="170501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021385" y="2772966"/>
              <a:ext cx="185624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Show your cards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Where the surgeon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starting from</a:t>
              </a:r>
            </a:p>
          </p:txBody>
        </p:sp>
        <p:sp>
          <p:nvSpPr>
            <p:cNvPr id="21" name="TextBox 20"/>
            <p:cNvSpPr txBox="1"/>
            <p:nvPr/>
          </p:nvSpPr>
          <p:spPr>
            <a:xfrm>
              <a:off x="3336331" y="2428980"/>
              <a:ext cx="18437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Goal(s) of surgery</a:t>
              </a:r>
            </a:p>
          </p:txBody>
        </p:sp>
        <p:sp>
          <p:nvSpPr>
            <p:cNvPr id="22" name="TextBox 21"/>
            <p:cNvSpPr txBox="1"/>
            <p:nvPr/>
          </p:nvSpPr>
          <p:spPr>
            <a:xfrm>
              <a:off x="7966056" y="2461586"/>
              <a:ext cx="12963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Deliberate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Between goals and downsides </a:t>
              </a:r>
            </a:p>
          </p:txBody>
        </p:sp>
        <p:sp>
          <p:nvSpPr>
            <p:cNvPr id="23" name="TextBox 22"/>
            <p:cNvSpPr txBox="1"/>
            <p:nvPr/>
          </p:nvSpPr>
          <p:spPr>
            <a:xfrm>
              <a:off x="5845651" y="2254977"/>
              <a:ext cx="1821041"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Downsides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Bad things that happen to everyone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Bad things that could happen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Surgery falls short</a:t>
              </a:r>
            </a:p>
          </p:txBody>
        </p:sp>
        <p:sp>
          <p:nvSpPr>
            <p:cNvPr id="24" name="TextBox 23"/>
            <p:cNvSpPr txBox="1"/>
            <p:nvPr/>
          </p:nvSpPr>
          <p:spPr>
            <a:xfrm>
              <a:off x="9820244" y="2860441"/>
              <a:ext cx="12825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Agreement &amp; A Plan</a:t>
              </a:r>
            </a:p>
          </p:txBody>
        </p:sp>
        <p:sp>
          <p:nvSpPr>
            <p:cNvPr id="33" name="TextBox 32"/>
            <p:cNvSpPr txBox="1"/>
            <p:nvPr/>
          </p:nvSpPr>
          <p:spPr>
            <a:xfrm>
              <a:off x="1050053" y="1847339"/>
              <a:ext cx="37658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BETTER CONVERSATIONS for SURGERY</a:t>
              </a:r>
            </a:p>
          </p:txBody>
        </p:sp>
        <p:sp>
          <p:nvSpPr>
            <p:cNvPr id="6" name="Rectangle 5">
              <a:extLst>
                <a:ext uri="{FF2B5EF4-FFF2-40B4-BE49-F238E27FC236}">
                  <a16:creationId xmlns:a16="http://schemas.microsoft.com/office/drawing/2014/main" id="{830D6E24-92A4-0B85-EFDC-3172C0C0A259}"/>
                </a:ext>
              </a:extLst>
            </p:cNvPr>
            <p:cNvSpPr/>
            <p:nvPr/>
          </p:nvSpPr>
          <p:spPr>
            <a:xfrm>
              <a:off x="3354066" y="2718932"/>
              <a:ext cx="1763620" cy="142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Live longer</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Feel better</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Prevent disability</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Make a diagnosis</a:t>
              </a:r>
            </a:p>
          </p:txBody>
        </p:sp>
        <p:pic>
          <p:nvPicPr>
            <p:cNvPr id="8" name="Picture 7" descr="A picture containing black, darkness&#10;&#10;Description automatically generated">
              <a:extLst>
                <a:ext uri="{FF2B5EF4-FFF2-40B4-BE49-F238E27FC236}">
                  <a16:creationId xmlns:a16="http://schemas.microsoft.com/office/drawing/2014/main" id="{324BA521-7761-73E7-5450-9D954CBB3B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4966880" y="2758552"/>
              <a:ext cx="944300" cy="944300"/>
            </a:xfrm>
            <a:prstGeom prst="rect">
              <a:avLst/>
            </a:prstGeom>
          </p:spPr>
        </p:pic>
        <p:pic>
          <p:nvPicPr>
            <p:cNvPr id="9" name="Picture 8" descr="A picture containing black, darkness&#10;&#10;Description automatically generated">
              <a:extLst>
                <a:ext uri="{FF2B5EF4-FFF2-40B4-BE49-F238E27FC236}">
                  <a16:creationId xmlns:a16="http://schemas.microsoft.com/office/drawing/2014/main" id="{CC67E779-E340-1DCC-1159-061FDD290E3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8167141" y="3202069"/>
              <a:ext cx="944300" cy="944300"/>
            </a:xfrm>
            <a:prstGeom prst="rect">
              <a:avLst/>
            </a:prstGeom>
          </p:spPr>
        </p:pic>
        <p:cxnSp>
          <p:nvCxnSpPr>
            <p:cNvPr id="19" name="Straight Arrow Connector 18">
              <a:extLst>
                <a:ext uri="{FF2B5EF4-FFF2-40B4-BE49-F238E27FC236}">
                  <a16:creationId xmlns:a16="http://schemas.microsoft.com/office/drawing/2014/main" id="{1E08E93E-4C82-4BC5-5770-6E9E5D7884A4}"/>
                </a:ext>
              </a:extLst>
            </p:cNvPr>
            <p:cNvCxnSpPr>
              <a:cxnSpLocks/>
            </p:cNvCxnSpPr>
            <p:nvPr/>
          </p:nvCxnSpPr>
          <p:spPr>
            <a:xfrm>
              <a:off x="2859564" y="3202069"/>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0F41252-29C9-E8D2-9B16-55795B9C2EA6}"/>
                </a:ext>
              </a:extLst>
            </p:cNvPr>
            <p:cNvCxnSpPr>
              <a:cxnSpLocks/>
            </p:cNvCxnSpPr>
            <p:nvPr/>
          </p:nvCxnSpPr>
          <p:spPr>
            <a:xfrm>
              <a:off x="7568698" y="3203440"/>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CE465AF-F2C1-94A9-1904-1F76075F19BD}"/>
                </a:ext>
              </a:extLst>
            </p:cNvPr>
            <p:cNvCxnSpPr>
              <a:cxnSpLocks/>
            </p:cNvCxnSpPr>
            <p:nvPr/>
          </p:nvCxnSpPr>
          <p:spPr>
            <a:xfrm>
              <a:off x="9247093" y="3202069"/>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93C3E98-9AB7-5D3C-4CDC-23FF5B9CB867}"/>
                </a:ext>
              </a:extLst>
            </p:cNvPr>
            <p:cNvSpPr txBox="1"/>
            <p:nvPr/>
          </p:nvSpPr>
          <p:spPr>
            <a:xfrm>
              <a:off x="5978186" y="4132258"/>
              <a:ext cx="146628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Don’t reach our goals</a:t>
              </a:r>
            </a:p>
          </p:txBody>
        </p:sp>
        <p:sp>
          <p:nvSpPr>
            <p:cNvPr id="2" name="Rectangle 1">
              <a:extLst>
                <a:ext uri="{FF2B5EF4-FFF2-40B4-BE49-F238E27FC236}">
                  <a16:creationId xmlns:a16="http://schemas.microsoft.com/office/drawing/2014/main" id="{7FFF09BB-3275-6773-0399-9B0CF06C5290}"/>
                </a:ext>
              </a:extLst>
            </p:cNvPr>
            <p:cNvSpPr/>
            <p:nvPr/>
          </p:nvSpPr>
          <p:spPr>
            <a:xfrm>
              <a:off x="1084566" y="1919941"/>
              <a:ext cx="10486629" cy="2828412"/>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B4860FE6-9DA1-35C6-9D4C-A71C5222FEA8}"/>
                </a:ext>
              </a:extLst>
            </p:cNvPr>
            <p:cNvSpPr/>
            <p:nvPr/>
          </p:nvSpPr>
          <p:spPr>
            <a:xfrm>
              <a:off x="9773919" y="2541478"/>
              <a:ext cx="1617475" cy="1549178"/>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sp>
          <p:nvSpPr>
            <p:cNvPr id="4" name="Rectangle 3">
              <a:extLst>
                <a:ext uri="{FF2B5EF4-FFF2-40B4-BE49-F238E27FC236}">
                  <a16:creationId xmlns:a16="http://schemas.microsoft.com/office/drawing/2014/main" id="{3F5A7297-EE5A-F91E-548A-0E3136437BCE}"/>
                </a:ext>
              </a:extLst>
            </p:cNvPr>
            <p:cNvSpPr/>
            <p:nvPr/>
          </p:nvSpPr>
          <p:spPr>
            <a:xfrm>
              <a:off x="1318853" y="2941407"/>
              <a:ext cx="1601693" cy="70658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ADADDC7-10A6-97AD-1257-58FFBFAF0BFF}"/>
                </a:ext>
              </a:extLst>
            </p:cNvPr>
            <p:cNvSpPr/>
            <p:nvPr/>
          </p:nvSpPr>
          <p:spPr>
            <a:xfrm>
              <a:off x="3478749" y="2502148"/>
              <a:ext cx="1813317" cy="180735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EA1BB20-A920-2785-54D9-6AD6778579FB}"/>
                </a:ext>
              </a:extLst>
            </p:cNvPr>
            <p:cNvSpPr/>
            <p:nvPr/>
          </p:nvSpPr>
          <p:spPr>
            <a:xfrm>
              <a:off x="5942557" y="2237805"/>
              <a:ext cx="1900577" cy="230978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5ED14CA-3520-9C84-9D02-00C103891768}"/>
                </a:ext>
              </a:extLst>
            </p:cNvPr>
            <p:cNvSpPr/>
            <p:nvPr/>
          </p:nvSpPr>
          <p:spPr>
            <a:xfrm>
              <a:off x="8078017" y="2474908"/>
              <a:ext cx="1396538" cy="170501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20BF178-6B7C-A145-E4AA-2D249DBD9371}"/>
                </a:ext>
              </a:extLst>
            </p:cNvPr>
            <p:cNvSpPr txBox="1"/>
            <p:nvPr/>
          </p:nvSpPr>
          <p:spPr>
            <a:xfrm>
              <a:off x="1173785" y="2925366"/>
              <a:ext cx="185624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Show your cards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Where the surgeon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starting from</a:t>
              </a:r>
            </a:p>
          </p:txBody>
        </p:sp>
        <p:sp>
          <p:nvSpPr>
            <p:cNvPr id="12" name="TextBox 11">
              <a:extLst>
                <a:ext uri="{FF2B5EF4-FFF2-40B4-BE49-F238E27FC236}">
                  <a16:creationId xmlns:a16="http://schemas.microsoft.com/office/drawing/2014/main" id="{988E9A48-7309-346C-A07E-E477C017A69E}"/>
                </a:ext>
              </a:extLst>
            </p:cNvPr>
            <p:cNvSpPr txBox="1"/>
            <p:nvPr/>
          </p:nvSpPr>
          <p:spPr>
            <a:xfrm>
              <a:off x="3488731" y="2581380"/>
              <a:ext cx="18437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Goal(s) of surgery</a:t>
              </a:r>
            </a:p>
          </p:txBody>
        </p:sp>
        <p:sp>
          <p:nvSpPr>
            <p:cNvPr id="13" name="TextBox 12">
              <a:extLst>
                <a:ext uri="{FF2B5EF4-FFF2-40B4-BE49-F238E27FC236}">
                  <a16:creationId xmlns:a16="http://schemas.microsoft.com/office/drawing/2014/main" id="{5FE9F86D-FAB4-30F0-CD46-1EA4A189DA27}"/>
                </a:ext>
              </a:extLst>
            </p:cNvPr>
            <p:cNvSpPr txBox="1"/>
            <p:nvPr/>
          </p:nvSpPr>
          <p:spPr>
            <a:xfrm>
              <a:off x="8118456" y="2613986"/>
              <a:ext cx="12963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Deliberate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Between goals and downsides </a:t>
              </a:r>
            </a:p>
          </p:txBody>
        </p:sp>
        <p:sp>
          <p:nvSpPr>
            <p:cNvPr id="17" name="TextBox 16">
              <a:extLst>
                <a:ext uri="{FF2B5EF4-FFF2-40B4-BE49-F238E27FC236}">
                  <a16:creationId xmlns:a16="http://schemas.microsoft.com/office/drawing/2014/main" id="{4CB9FE63-347E-EF7B-8A43-5A956972D6CB}"/>
                </a:ext>
              </a:extLst>
            </p:cNvPr>
            <p:cNvSpPr txBox="1"/>
            <p:nvPr/>
          </p:nvSpPr>
          <p:spPr>
            <a:xfrm>
              <a:off x="5998051" y="2407377"/>
              <a:ext cx="1821041"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Downsides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Bad things that happen to everyone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Bad things that could happen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Surgery falls short</a:t>
              </a:r>
            </a:p>
          </p:txBody>
        </p:sp>
        <p:sp>
          <p:nvSpPr>
            <p:cNvPr id="25" name="TextBox 24">
              <a:extLst>
                <a:ext uri="{FF2B5EF4-FFF2-40B4-BE49-F238E27FC236}">
                  <a16:creationId xmlns:a16="http://schemas.microsoft.com/office/drawing/2014/main" id="{769D43AD-3E04-1332-7C31-89B5D08E370E}"/>
                </a:ext>
              </a:extLst>
            </p:cNvPr>
            <p:cNvSpPr txBox="1"/>
            <p:nvPr/>
          </p:nvSpPr>
          <p:spPr>
            <a:xfrm>
              <a:off x="9972644" y="3012841"/>
              <a:ext cx="12825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Agreement &amp; A Plan</a:t>
              </a:r>
            </a:p>
          </p:txBody>
        </p:sp>
        <p:sp>
          <p:nvSpPr>
            <p:cNvPr id="26" name="TextBox 25">
              <a:extLst>
                <a:ext uri="{FF2B5EF4-FFF2-40B4-BE49-F238E27FC236}">
                  <a16:creationId xmlns:a16="http://schemas.microsoft.com/office/drawing/2014/main" id="{48303CC9-FD6B-6121-4125-3232A6AD30DC}"/>
                </a:ext>
              </a:extLst>
            </p:cNvPr>
            <p:cNvSpPr txBox="1"/>
            <p:nvPr/>
          </p:nvSpPr>
          <p:spPr>
            <a:xfrm>
              <a:off x="1202453" y="1999739"/>
              <a:ext cx="37658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BETTER CONVERSATIONS for SURGERY</a:t>
              </a:r>
            </a:p>
          </p:txBody>
        </p:sp>
        <p:sp>
          <p:nvSpPr>
            <p:cNvPr id="27" name="Rectangle 26">
              <a:extLst>
                <a:ext uri="{FF2B5EF4-FFF2-40B4-BE49-F238E27FC236}">
                  <a16:creationId xmlns:a16="http://schemas.microsoft.com/office/drawing/2014/main" id="{B071FB90-6A82-0D49-997C-79213310473B}"/>
                </a:ext>
              </a:extLst>
            </p:cNvPr>
            <p:cNvSpPr/>
            <p:nvPr/>
          </p:nvSpPr>
          <p:spPr>
            <a:xfrm>
              <a:off x="3506466" y="2871332"/>
              <a:ext cx="1763620" cy="142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Live longer</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Feel better</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Prevent a disability</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Make a diagnosis</a:t>
              </a:r>
            </a:p>
          </p:txBody>
        </p:sp>
        <p:pic>
          <p:nvPicPr>
            <p:cNvPr id="28" name="Picture 27" descr="A picture containing black, darkness&#10;&#10;Description automatically generated">
              <a:extLst>
                <a:ext uri="{FF2B5EF4-FFF2-40B4-BE49-F238E27FC236}">
                  <a16:creationId xmlns:a16="http://schemas.microsoft.com/office/drawing/2014/main" id="{C7119AF7-A638-C7D1-56D3-2CE3C6FDAF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5119280" y="2910952"/>
              <a:ext cx="944300" cy="944300"/>
            </a:xfrm>
            <a:prstGeom prst="rect">
              <a:avLst/>
            </a:prstGeom>
          </p:spPr>
        </p:pic>
        <p:pic>
          <p:nvPicPr>
            <p:cNvPr id="29" name="Picture 28" descr="A picture containing black, darkness&#10;&#10;Description automatically generated">
              <a:extLst>
                <a:ext uri="{FF2B5EF4-FFF2-40B4-BE49-F238E27FC236}">
                  <a16:creationId xmlns:a16="http://schemas.microsoft.com/office/drawing/2014/main" id="{8D7C75B8-9DD5-0F50-2A30-CE87AC3FA3C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8319541" y="3354469"/>
              <a:ext cx="944300" cy="944300"/>
            </a:xfrm>
            <a:prstGeom prst="rect">
              <a:avLst/>
            </a:prstGeom>
          </p:spPr>
        </p:pic>
        <p:cxnSp>
          <p:nvCxnSpPr>
            <p:cNvPr id="30" name="Straight Arrow Connector 29">
              <a:extLst>
                <a:ext uri="{FF2B5EF4-FFF2-40B4-BE49-F238E27FC236}">
                  <a16:creationId xmlns:a16="http://schemas.microsoft.com/office/drawing/2014/main" id="{02C7026C-DC50-0DCA-8A29-0857AB7316C1}"/>
                </a:ext>
              </a:extLst>
            </p:cNvPr>
            <p:cNvCxnSpPr>
              <a:cxnSpLocks/>
            </p:cNvCxnSpPr>
            <p:nvPr/>
          </p:nvCxnSpPr>
          <p:spPr>
            <a:xfrm>
              <a:off x="3011964" y="3354469"/>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4419D05-26FE-DAF8-371D-1409535A51E8}"/>
                </a:ext>
              </a:extLst>
            </p:cNvPr>
            <p:cNvCxnSpPr>
              <a:cxnSpLocks/>
            </p:cNvCxnSpPr>
            <p:nvPr/>
          </p:nvCxnSpPr>
          <p:spPr>
            <a:xfrm>
              <a:off x="7721098" y="3355840"/>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E4C2597-DC26-FBF4-62FF-8D0A02630486}"/>
                </a:ext>
              </a:extLst>
            </p:cNvPr>
            <p:cNvCxnSpPr>
              <a:cxnSpLocks/>
            </p:cNvCxnSpPr>
            <p:nvPr/>
          </p:nvCxnSpPr>
          <p:spPr>
            <a:xfrm>
              <a:off x="9399493" y="3354469"/>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57AACC8-7A9E-8A5F-AB7F-0A900B1E21EF}"/>
                </a:ext>
              </a:extLst>
            </p:cNvPr>
            <p:cNvSpPr txBox="1"/>
            <p:nvPr/>
          </p:nvSpPr>
          <p:spPr>
            <a:xfrm>
              <a:off x="6130586" y="4284658"/>
              <a:ext cx="146628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Don’t reach our goals</a:t>
              </a:r>
            </a:p>
          </p:txBody>
        </p:sp>
      </p:grpSp>
      <p:sp>
        <p:nvSpPr>
          <p:cNvPr id="32" name="Oval 31"/>
          <p:cNvSpPr/>
          <p:nvPr/>
        </p:nvSpPr>
        <p:spPr>
          <a:xfrm>
            <a:off x="5516725" y="1264936"/>
            <a:ext cx="2320657" cy="32444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53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lum bright="70000" contrast="-70000"/>
          </a:blip>
          <a:srcRect t="12043" b="4403"/>
          <a:stretch/>
        </p:blipFill>
        <p:spPr>
          <a:xfrm>
            <a:off x="5927443" y="-1734795"/>
            <a:ext cx="7769499" cy="9415022"/>
          </a:xfrm>
          <a:prstGeom prst="rect">
            <a:avLst/>
          </a:prstGeom>
          <a:effectLst>
            <a:softEdge rad="635000"/>
          </a:effectLst>
        </p:spPr>
      </p:pic>
      <p:grpSp>
        <p:nvGrpSpPr>
          <p:cNvPr id="8" name="Group 7"/>
          <p:cNvGrpSpPr/>
          <p:nvPr/>
        </p:nvGrpSpPr>
        <p:grpSpPr>
          <a:xfrm>
            <a:off x="361832" y="81293"/>
            <a:ext cx="10515600" cy="5787426"/>
            <a:chOff x="110820" y="1867062"/>
            <a:chExt cx="10515600" cy="3940354"/>
          </a:xfrm>
        </p:grpSpPr>
        <p:sp>
          <p:nvSpPr>
            <p:cNvPr id="4" name="TextBox 3"/>
            <p:cNvSpPr txBox="1"/>
            <p:nvPr/>
          </p:nvSpPr>
          <p:spPr>
            <a:xfrm>
              <a:off x="798444" y="2943321"/>
              <a:ext cx="32560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1. Expected stuff</a:t>
              </a:r>
            </a:p>
          </p:txBody>
        </p:sp>
        <p:sp>
          <p:nvSpPr>
            <p:cNvPr id="5" name="TextBox 4"/>
            <p:cNvSpPr txBox="1"/>
            <p:nvPr/>
          </p:nvSpPr>
          <p:spPr>
            <a:xfrm>
              <a:off x="798444" y="4050568"/>
              <a:ext cx="3788217" cy="6496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2. Possible bad stuff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         </a:t>
              </a:r>
              <a:endParaRPr kumimoji="0" lang="en-US" sz="20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
          <p:nvSpPr>
            <p:cNvPr id="6" name="TextBox 5"/>
            <p:cNvSpPr txBox="1"/>
            <p:nvPr/>
          </p:nvSpPr>
          <p:spPr>
            <a:xfrm>
              <a:off x="778430" y="5284196"/>
              <a:ext cx="29947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3. We fall short</a:t>
              </a:r>
            </a:p>
          </p:txBody>
        </p:sp>
        <p:sp>
          <p:nvSpPr>
            <p:cNvPr id="7" name="Title 1"/>
            <p:cNvSpPr txBox="1">
              <a:spLocks/>
            </p:cNvSpPr>
            <p:nvPr/>
          </p:nvSpPr>
          <p:spPr>
            <a:xfrm>
              <a:off x="110820" y="1867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Segoe Print" panose="02000600000000000000" pitchFamily="2" charset="0"/>
                  <a:ea typeface="+mj-ea"/>
                  <a:cs typeface="+mj-cs"/>
                </a:rPr>
                <a:t>The bin of bad s@#! has 3 layers</a:t>
              </a:r>
            </a:p>
          </p:txBody>
        </p:sp>
      </p:grpSp>
    </p:spTree>
    <p:extLst>
      <p:ext uri="{BB962C8B-B14F-4D97-AF65-F5344CB8AC3E}">
        <p14:creationId xmlns:p14="http://schemas.microsoft.com/office/powerpoint/2010/main" val="3244103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416B58-587A-7DE7-6389-DF026F5DC945}"/>
              </a:ext>
            </a:extLst>
          </p:cNvPr>
          <p:cNvSpPr/>
          <p:nvPr/>
        </p:nvSpPr>
        <p:spPr>
          <a:xfrm>
            <a:off x="0" y="179606"/>
            <a:ext cx="12192000" cy="132556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33E11D-D7F7-97BC-A2C5-B88F641D14DE}"/>
              </a:ext>
            </a:extLst>
          </p:cNvPr>
          <p:cNvSpPr>
            <a:spLocks noGrp="1"/>
          </p:cNvSpPr>
          <p:nvPr>
            <p:ph type="title"/>
          </p:nvPr>
        </p:nvSpPr>
        <p:spPr>
          <a:xfrm>
            <a:off x="838200" y="248247"/>
            <a:ext cx="10515600" cy="1325563"/>
          </a:xfrm>
        </p:spPr>
        <p:txBody>
          <a:bodyPr>
            <a:normAutofit/>
          </a:bodyPr>
          <a:lstStyle/>
          <a:p>
            <a:pPr algn="ctr"/>
            <a:r>
              <a:rPr lang="en-US" b="1" dirty="0">
                <a:latin typeface="Candara" panose="020E0502030303020204" pitchFamily="34" charset="0"/>
              </a:rPr>
              <a:t>The Downsides of Surgery</a:t>
            </a:r>
          </a:p>
        </p:txBody>
      </p:sp>
      <p:grpSp>
        <p:nvGrpSpPr>
          <p:cNvPr id="7" name="Group 6">
            <a:extLst>
              <a:ext uri="{FF2B5EF4-FFF2-40B4-BE49-F238E27FC236}">
                <a16:creationId xmlns:a16="http://schemas.microsoft.com/office/drawing/2014/main" id="{945AFC36-862B-BCED-7B7F-9AF1BC577487}"/>
              </a:ext>
            </a:extLst>
          </p:cNvPr>
          <p:cNvGrpSpPr/>
          <p:nvPr/>
        </p:nvGrpSpPr>
        <p:grpSpPr>
          <a:xfrm>
            <a:off x="3137519" y="1326972"/>
            <a:ext cx="6315721" cy="5140083"/>
            <a:chOff x="3205631" y="785207"/>
            <a:chExt cx="6315721" cy="5140083"/>
          </a:xfrm>
        </p:grpSpPr>
        <p:sp>
          <p:nvSpPr>
            <p:cNvPr id="8" name="TextBox 7">
              <a:extLst>
                <a:ext uri="{FF2B5EF4-FFF2-40B4-BE49-F238E27FC236}">
                  <a16:creationId xmlns:a16="http://schemas.microsoft.com/office/drawing/2014/main" id="{A3E2905B-7BA0-3B29-C01A-A78A49412045}"/>
                </a:ext>
              </a:extLst>
            </p:cNvPr>
            <p:cNvSpPr txBox="1"/>
            <p:nvPr/>
          </p:nvSpPr>
          <p:spPr>
            <a:xfrm>
              <a:off x="3205631" y="785207"/>
              <a:ext cx="6070337" cy="5140083"/>
            </a:xfrm>
            <a:prstGeom prst="rect">
              <a:avLst/>
            </a:prstGeom>
            <a:noFill/>
            <a:ln w="158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FD6F7FCB-AE7F-F632-03A2-9D8D3CB5A798}"/>
                </a:ext>
              </a:extLst>
            </p:cNvPr>
            <p:cNvGrpSpPr/>
            <p:nvPr/>
          </p:nvGrpSpPr>
          <p:grpSpPr>
            <a:xfrm>
              <a:off x="3322696" y="1166691"/>
              <a:ext cx="5773376" cy="4671953"/>
              <a:chOff x="5640949" y="2611626"/>
              <a:chExt cx="1398743" cy="1614841"/>
            </a:xfrm>
          </p:grpSpPr>
          <p:sp>
            <p:nvSpPr>
              <p:cNvPr id="14" name="TextBox 13">
                <a:extLst>
                  <a:ext uri="{FF2B5EF4-FFF2-40B4-BE49-F238E27FC236}">
                    <a16:creationId xmlns:a16="http://schemas.microsoft.com/office/drawing/2014/main" id="{82D57EEE-90EC-AAFB-4508-8CE16337C04B}"/>
                  </a:ext>
                </a:extLst>
              </p:cNvPr>
              <p:cNvSpPr txBox="1"/>
              <p:nvPr/>
            </p:nvSpPr>
            <p:spPr>
              <a:xfrm>
                <a:off x="5656170" y="2611626"/>
                <a:ext cx="1383522" cy="20212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600" b="0" i="0" u="sng" strike="noStrike" kern="1200" cap="none" spc="0" normalizeH="0" baseline="0" noProof="0" dirty="0">
                    <a:ln>
                      <a:noFill/>
                    </a:ln>
                    <a:solidFill>
                      <a:prstClr val="black"/>
                    </a:solidFill>
                    <a:effectLst/>
                    <a:uLnTx/>
                    <a:uFillTx/>
                    <a:latin typeface="Segoe Print" panose="02000600000000000000" pitchFamily="2" charset="0"/>
                    <a:ea typeface="+mn-ea"/>
                    <a:cs typeface="+mn-cs"/>
                  </a:rPr>
                  <a:t>Expected</a:t>
                </a:r>
                <a:r>
                  <a:rPr kumimoji="0" lang="en-US" sz="16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 stuff </a:t>
                </a:r>
                <a:endParaRPr kumimoji="0" lang="en-US" sz="1600" b="0" i="0" u="none" strike="noStrike" kern="1200" cap="none" spc="0" normalizeH="0" baseline="0" noProof="0" dirty="0">
                  <a:ln>
                    <a:noFill/>
                  </a:ln>
                  <a:solidFill>
                    <a:srgbClr val="4472C4"/>
                  </a:solidFill>
                  <a:effectLst/>
                  <a:uLnTx/>
                  <a:uFillTx/>
                  <a:latin typeface="Segoe Print" panose="02000600000000000000" pitchFamily="2"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Segoe Print" panose="02000600000000000000" pitchFamily="2" charset="0"/>
                    <a:ea typeface="+mn-ea"/>
                    <a:cs typeface="+mn-cs"/>
                  </a:rPr>
                  <a:t>Surgery and recovery</a:t>
                </a:r>
              </a:p>
            </p:txBody>
          </p:sp>
          <p:sp>
            <p:nvSpPr>
              <p:cNvPr id="15" name="TextBox 14">
                <a:extLst>
                  <a:ext uri="{FF2B5EF4-FFF2-40B4-BE49-F238E27FC236}">
                    <a16:creationId xmlns:a16="http://schemas.microsoft.com/office/drawing/2014/main" id="{109A5E8C-4994-9CCC-441D-B6427F93D818}"/>
                  </a:ext>
                </a:extLst>
              </p:cNvPr>
              <p:cNvSpPr txBox="1"/>
              <p:nvPr/>
            </p:nvSpPr>
            <p:spPr>
              <a:xfrm>
                <a:off x="5656170" y="2944164"/>
                <a:ext cx="1383522" cy="117020"/>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2. </a:t>
                </a:r>
                <a:r>
                  <a:rPr kumimoji="0" lang="en-US" sz="1600" b="0" i="0" u="sng" strike="noStrike" kern="1200" cap="none" spc="0" normalizeH="0" baseline="0" noProof="0" dirty="0">
                    <a:ln>
                      <a:noFill/>
                    </a:ln>
                    <a:solidFill>
                      <a:prstClr val="black"/>
                    </a:solidFill>
                    <a:effectLst/>
                    <a:uLnTx/>
                    <a:uFillTx/>
                    <a:latin typeface="Segoe Print" panose="02000600000000000000" pitchFamily="2" charset="0"/>
                    <a:ea typeface="+mn-ea"/>
                    <a:cs typeface="+mn-cs"/>
                  </a:rPr>
                  <a:t>Possible</a:t>
                </a:r>
                <a:r>
                  <a:rPr kumimoji="0" lang="en-US" sz="16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 unpleasant &amp; really bad stuff</a:t>
                </a:r>
                <a:endParaRPr kumimoji="0" lang="en-US" sz="1600" b="0" i="0" u="none" strike="noStrike" kern="1200" cap="none" spc="0" normalizeH="0" baseline="0" noProof="0" dirty="0">
                  <a:ln>
                    <a:noFill/>
                  </a:ln>
                  <a:solidFill>
                    <a:srgbClr val="4472C4"/>
                  </a:solidFill>
                  <a:effectLst/>
                  <a:uLnTx/>
                  <a:uFillTx/>
                  <a:latin typeface="Segoe Print" panose="02000600000000000000" pitchFamily="2" charset="0"/>
                  <a:ea typeface="+mn-ea"/>
                  <a:cs typeface="+mn-cs"/>
                </a:endParaRPr>
              </a:p>
            </p:txBody>
          </p:sp>
          <p:sp>
            <p:nvSpPr>
              <p:cNvPr id="16" name="TextBox 15">
                <a:extLst>
                  <a:ext uri="{FF2B5EF4-FFF2-40B4-BE49-F238E27FC236}">
                    <a16:creationId xmlns:a16="http://schemas.microsoft.com/office/drawing/2014/main" id="{A3E15C93-CA93-052C-36E5-4BE85FFA0C0E}"/>
                  </a:ext>
                </a:extLst>
              </p:cNvPr>
              <p:cNvSpPr txBox="1"/>
              <p:nvPr/>
            </p:nvSpPr>
            <p:spPr>
              <a:xfrm>
                <a:off x="5640949" y="4024342"/>
                <a:ext cx="943988" cy="202125"/>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3. Surgery falls short </a:t>
                </a:r>
              </a:p>
              <a:p>
                <a:pPr marL="461963" marR="0" lvl="0" indent="-461963"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Segoe Print" panose="02000600000000000000" pitchFamily="2" charset="0"/>
                    <a:ea typeface="+mn-ea"/>
                    <a:cs typeface="+mn-cs"/>
                  </a:rPr>
                  <a:t>	We don’t meet the goals</a:t>
                </a:r>
              </a:p>
            </p:txBody>
          </p:sp>
        </p:grpSp>
        <p:sp>
          <p:nvSpPr>
            <p:cNvPr id="13" name="TextBox 12">
              <a:extLst>
                <a:ext uri="{FF2B5EF4-FFF2-40B4-BE49-F238E27FC236}">
                  <a16:creationId xmlns:a16="http://schemas.microsoft.com/office/drawing/2014/main" id="{B2276DB5-2916-28F0-0694-7B1DD4DB37E3}"/>
                </a:ext>
              </a:extLst>
            </p:cNvPr>
            <p:cNvSpPr txBox="1"/>
            <p:nvPr/>
          </p:nvSpPr>
          <p:spPr>
            <a:xfrm>
              <a:off x="3810800" y="2437996"/>
              <a:ext cx="5710552" cy="2554545"/>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Segoe Print" panose="02000600000000000000" pitchFamily="2" charset="0"/>
                  <a:ea typeface="+mn-ea"/>
                  <a:cs typeface="+mn-cs"/>
                </a:rPr>
                <a:t>Bumps in the road:</a:t>
              </a:r>
            </a:p>
            <a:p>
              <a:pPr marL="228600" marR="0" lvl="0" indent="-2286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72C4"/>
                </a:solidFill>
                <a:effectLst/>
                <a:uLnTx/>
                <a:uFillTx/>
                <a:latin typeface="Segoe Print" panose="02000600000000000000" pitchFamily="2"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72C4"/>
                </a:solidFill>
                <a:effectLst/>
                <a:uLnTx/>
                <a:uFillTx/>
                <a:latin typeface="Segoe Print" panose="02000600000000000000" pitchFamily="2"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Segoe Print" panose="02000600000000000000" pitchFamily="2" charset="0"/>
                  <a:ea typeface="+mn-ea"/>
                  <a:cs typeface="+mn-cs"/>
                </a:rPr>
                <a:t>Major changes:</a:t>
              </a:r>
            </a:p>
            <a:p>
              <a:pPr marL="228600" marR="0" lvl="0" indent="-2286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72C4"/>
                </a:solidFill>
                <a:effectLst/>
                <a:uLnTx/>
                <a:uFillTx/>
                <a:latin typeface="Segoe Print" panose="02000600000000000000" pitchFamily="2"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72C4"/>
                </a:solidFill>
                <a:effectLst/>
                <a:uLnTx/>
                <a:uFillTx/>
                <a:latin typeface="Segoe Print" panose="02000600000000000000" pitchFamily="2"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Segoe Print" panose="02000600000000000000" pitchFamily="2" charset="0"/>
                  <a:ea typeface="+mn-ea"/>
                  <a:cs typeface="+mn-cs"/>
                </a:rPr>
                <a:t>Complications:</a:t>
              </a:r>
            </a:p>
            <a:p>
              <a:pPr marL="228600" marR="0" lvl="0" indent="-2286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72C4"/>
                </a:solidFill>
                <a:effectLst/>
                <a:uLnTx/>
                <a:uFillTx/>
                <a:latin typeface="Segoe Print" panose="02000600000000000000" pitchFamily="2"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72C4"/>
                </a:solidFill>
                <a:effectLst/>
                <a:uLnTx/>
                <a:uFillTx/>
                <a:latin typeface="Segoe Print" panose="02000600000000000000" pitchFamily="2"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Segoe Print" panose="02000600000000000000" pitchFamily="2" charset="0"/>
                  <a:ea typeface="+mn-ea"/>
                  <a:cs typeface="+mn-cs"/>
                </a:rPr>
                <a:t>Unexpected stuff:</a:t>
              </a:r>
            </a:p>
          </p:txBody>
        </p:sp>
      </p:grpSp>
    </p:spTree>
    <p:extLst>
      <p:ext uri="{BB962C8B-B14F-4D97-AF65-F5344CB8AC3E}">
        <p14:creationId xmlns:p14="http://schemas.microsoft.com/office/powerpoint/2010/main" val="3142791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0695" b="60084"/>
          <a:stretch/>
        </p:blipFill>
        <p:spPr>
          <a:xfrm>
            <a:off x="330228" y="2503414"/>
            <a:ext cx="11802879" cy="1587261"/>
          </a:xfrm>
          <a:prstGeom prst="rect">
            <a:avLst/>
          </a:prstGeom>
        </p:spPr>
      </p:pic>
      <p:pic>
        <p:nvPicPr>
          <p:cNvPr id="5" name="Picture 4"/>
          <p:cNvPicPr>
            <a:picLocks noChangeAspect="1"/>
          </p:cNvPicPr>
          <p:nvPr/>
        </p:nvPicPr>
        <p:blipFill>
          <a:blip r:embed="rId3"/>
          <a:stretch>
            <a:fillRect/>
          </a:stretch>
        </p:blipFill>
        <p:spPr>
          <a:xfrm>
            <a:off x="330229" y="4090675"/>
            <a:ext cx="11802879" cy="1597290"/>
          </a:xfrm>
          <a:prstGeom prst="rect">
            <a:avLst/>
          </a:prstGeom>
        </p:spPr>
      </p:pic>
      <p:pic>
        <p:nvPicPr>
          <p:cNvPr id="2" name="Picture 1">
            <a:extLst>
              <a:ext uri="{FF2B5EF4-FFF2-40B4-BE49-F238E27FC236}">
                <a16:creationId xmlns:a16="http://schemas.microsoft.com/office/drawing/2014/main" id="{0AC681A2-62EE-CC62-B370-BE24D2194738}"/>
              </a:ext>
            </a:extLst>
          </p:cNvPr>
          <p:cNvPicPr>
            <a:picLocks noChangeAspect="1"/>
          </p:cNvPicPr>
          <p:nvPr/>
        </p:nvPicPr>
        <p:blipFill>
          <a:blip r:embed="rId4"/>
          <a:stretch>
            <a:fillRect/>
          </a:stretch>
        </p:blipFill>
        <p:spPr>
          <a:xfrm>
            <a:off x="58892" y="4934396"/>
            <a:ext cx="3723890" cy="2030690"/>
          </a:xfrm>
          <a:prstGeom prst="rect">
            <a:avLst/>
          </a:prstGeom>
        </p:spPr>
      </p:pic>
      <p:pic>
        <p:nvPicPr>
          <p:cNvPr id="3" name="Picture 2">
            <a:extLst>
              <a:ext uri="{FF2B5EF4-FFF2-40B4-BE49-F238E27FC236}">
                <a16:creationId xmlns:a16="http://schemas.microsoft.com/office/drawing/2014/main" id="{14C0EF52-5152-2194-E070-3136BE7289D2}"/>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7573617" y="104467"/>
            <a:ext cx="3860811" cy="2571300"/>
          </a:xfrm>
          <a:prstGeom prst="rect">
            <a:avLst/>
          </a:prstGeom>
          <a:effectLst>
            <a:softEdge rad="635000"/>
          </a:effectLst>
        </p:spPr>
      </p:pic>
    </p:spTree>
    <p:extLst>
      <p:ext uri="{BB962C8B-B14F-4D97-AF65-F5344CB8AC3E}">
        <p14:creationId xmlns:p14="http://schemas.microsoft.com/office/powerpoint/2010/main" val="2467880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D2E5A7D2-230B-4B31-D359-1055BDCAF25D}"/>
              </a:ext>
            </a:extLst>
          </p:cNvPr>
          <p:cNvGrpSpPr/>
          <p:nvPr/>
        </p:nvGrpSpPr>
        <p:grpSpPr>
          <a:xfrm>
            <a:off x="821095" y="1351393"/>
            <a:ext cx="10549810" cy="2901014"/>
            <a:chOff x="1021385" y="1847339"/>
            <a:chExt cx="10549810" cy="2901014"/>
          </a:xfrm>
        </p:grpSpPr>
        <p:sp>
          <p:nvSpPr>
            <p:cNvPr id="43" name="Oval 42">
              <a:extLst>
                <a:ext uri="{FF2B5EF4-FFF2-40B4-BE49-F238E27FC236}">
                  <a16:creationId xmlns:a16="http://schemas.microsoft.com/office/drawing/2014/main" id="{80BA59AA-5305-4B4B-F479-D7802AFE06EE}"/>
                </a:ext>
              </a:extLst>
            </p:cNvPr>
            <p:cNvSpPr/>
            <p:nvPr/>
          </p:nvSpPr>
          <p:spPr>
            <a:xfrm>
              <a:off x="9621519" y="2389078"/>
              <a:ext cx="1617475" cy="1549178"/>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sp>
          <p:nvSpPr>
            <p:cNvPr id="14" name="Rectangle 13"/>
            <p:cNvSpPr/>
            <p:nvPr/>
          </p:nvSpPr>
          <p:spPr>
            <a:xfrm>
              <a:off x="1166453" y="2789007"/>
              <a:ext cx="1601693" cy="70658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3326349" y="2349748"/>
              <a:ext cx="1813317" cy="180735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5790157" y="2085405"/>
              <a:ext cx="1900577" cy="230978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7925617" y="2322508"/>
              <a:ext cx="1396538" cy="170501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021385" y="2772966"/>
              <a:ext cx="185624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Show your cards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Where the surgeon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starting from</a:t>
              </a:r>
            </a:p>
          </p:txBody>
        </p:sp>
        <p:sp>
          <p:nvSpPr>
            <p:cNvPr id="21" name="TextBox 20"/>
            <p:cNvSpPr txBox="1"/>
            <p:nvPr/>
          </p:nvSpPr>
          <p:spPr>
            <a:xfrm>
              <a:off x="3336331" y="2428980"/>
              <a:ext cx="18437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Goal(s) of surgery</a:t>
              </a:r>
            </a:p>
          </p:txBody>
        </p:sp>
        <p:sp>
          <p:nvSpPr>
            <p:cNvPr id="22" name="TextBox 21"/>
            <p:cNvSpPr txBox="1"/>
            <p:nvPr/>
          </p:nvSpPr>
          <p:spPr>
            <a:xfrm>
              <a:off x="7966056" y="2461586"/>
              <a:ext cx="12963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Deliberate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Between goals and downsides </a:t>
              </a:r>
            </a:p>
          </p:txBody>
        </p:sp>
        <p:sp>
          <p:nvSpPr>
            <p:cNvPr id="23" name="TextBox 22"/>
            <p:cNvSpPr txBox="1"/>
            <p:nvPr/>
          </p:nvSpPr>
          <p:spPr>
            <a:xfrm>
              <a:off x="5845651" y="2254977"/>
              <a:ext cx="1821041"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Downsides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Bad things that happen to everyone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Bad things that could happen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Surgery falls short</a:t>
              </a:r>
            </a:p>
          </p:txBody>
        </p:sp>
        <p:sp>
          <p:nvSpPr>
            <p:cNvPr id="24" name="TextBox 23"/>
            <p:cNvSpPr txBox="1"/>
            <p:nvPr/>
          </p:nvSpPr>
          <p:spPr>
            <a:xfrm>
              <a:off x="9820244" y="2860441"/>
              <a:ext cx="12825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Agreement &amp; A Plan</a:t>
              </a:r>
            </a:p>
          </p:txBody>
        </p:sp>
        <p:sp>
          <p:nvSpPr>
            <p:cNvPr id="33" name="TextBox 32"/>
            <p:cNvSpPr txBox="1"/>
            <p:nvPr/>
          </p:nvSpPr>
          <p:spPr>
            <a:xfrm>
              <a:off x="1050053" y="1847339"/>
              <a:ext cx="37658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BETTER CONVERSATIONS for SURGERY</a:t>
              </a:r>
            </a:p>
          </p:txBody>
        </p:sp>
        <p:sp>
          <p:nvSpPr>
            <p:cNvPr id="6" name="Rectangle 5">
              <a:extLst>
                <a:ext uri="{FF2B5EF4-FFF2-40B4-BE49-F238E27FC236}">
                  <a16:creationId xmlns:a16="http://schemas.microsoft.com/office/drawing/2014/main" id="{830D6E24-92A4-0B85-EFDC-3172C0C0A259}"/>
                </a:ext>
              </a:extLst>
            </p:cNvPr>
            <p:cNvSpPr/>
            <p:nvPr/>
          </p:nvSpPr>
          <p:spPr>
            <a:xfrm>
              <a:off x="3354066" y="2718932"/>
              <a:ext cx="1763620" cy="142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Live longer</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Feel better</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Prevent disability</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Make a diagnosis</a:t>
              </a:r>
            </a:p>
          </p:txBody>
        </p:sp>
        <p:pic>
          <p:nvPicPr>
            <p:cNvPr id="8" name="Picture 7" descr="A picture containing black, darkness&#10;&#10;Description automatically generated">
              <a:extLst>
                <a:ext uri="{FF2B5EF4-FFF2-40B4-BE49-F238E27FC236}">
                  <a16:creationId xmlns:a16="http://schemas.microsoft.com/office/drawing/2014/main" id="{324BA521-7761-73E7-5450-9D954CBB3B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4966880" y="2758552"/>
              <a:ext cx="944300" cy="944300"/>
            </a:xfrm>
            <a:prstGeom prst="rect">
              <a:avLst/>
            </a:prstGeom>
          </p:spPr>
        </p:pic>
        <p:pic>
          <p:nvPicPr>
            <p:cNvPr id="9" name="Picture 8" descr="A picture containing black, darkness&#10;&#10;Description automatically generated">
              <a:extLst>
                <a:ext uri="{FF2B5EF4-FFF2-40B4-BE49-F238E27FC236}">
                  <a16:creationId xmlns:a16="http://schemas.microsoft.com/office/drawing/2014/main" id="{CC67E779-E340-1DCC-1159-061FDD290E3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8167141" y="3202069"/>
              <a:ext cx="944300" cy="944300"/>
            </a:xfrm>
            <a:prstGeom prst="rect">
              <a:avLst/>
            </a:prstGeom>
          </p:spPr>
        </p:pic>
        <p:cxnSp>
          <p:nvCxnSpPr>
            <p:cNvPr id="19" name="Straight Arrow Connector 18">
              <a:extLst>
                <a:ext uri="{FF2B5EF4-FFF2-40B4-BE49-F238E27FC236}">
                  <a16:creationId xmlns:a16="http://schemas.microsoft.com/office/drawing/2014/main" id="{1E08E93E-4C82-4BC5-5770-6E9E5D7884A4}"/>
                </a:ext>
              </a:extLst>
            </p:cNvPr>
            <p:cNvCxnSpPr>
              <a:cxnSpLocks/>
            </p:cNvCxnSpPr>
            <p:nvPr/>
          </p:nvCxnSpPr>
          <p:spPr>
            <a:xfrm>
              <a:off x="2859564" y="3202069"/>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0F41252-29C9-E8D2-9B16-55795B9C2EA6}"/>
                </a:ext>
              </a:extLst>
            </p:cNvPr>
            <p:cNvCxnSpPr>
              <a:cxnSpLocks/>
            </p:cNvCxnSpPr>
            <p:nvPr/>
          </p:nvCxnSpPr>
          <p:spPr>
            <a:xfrm>
              <a:off x="7568698" y="3203440"/>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CE465AF-F2C1-94A9-1904-1F76075F19BD}"/>
                </a:ext>
              </a:extLst>
            </p:cNvPr>
            <p:cNvCxnSpPr>
              <a:cxnSpLocks/>
            </p:cNvCxnSpPr>
            <p:nvPr/>
          </p:nvCxnSpPr>
          <p:spPr>
            <a:xfrm>
              <a:off x="9247093" y="3202069"/>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93C3E98-9AB7-5D3C-4CDC-23FF5B9CB867}"/>
                </a:ext>
              </a:extLst>
            </p:cNvPr>
            <p:cNvSpPr txBox="1"/>
            <p:nvPr/>
          </p:nvSpPr>
          <p:spPr>
            <a:xfrm>
              <a:off x="5978186" y="4132258"/>
              <a:ext cx="146628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Don’t reach our goals</a:t>
              </a:r>
            </a:p>
          </p:txBody>
        </p:sp>
        <p:sp>
          <p:nvSpPr>
            <p:cNvPr id="2" name="Rectangle 1">
              <a:extLst>
                <a:ext uri="{FF2B5EF4-FFF2-40B4-BE49-F238E27FC236}">
                  <a16:creationId xmlns:a16="http://schemas.microsoft.com/office/drawing/2014/main" id="{7FFF09BB-3275-6773-0399-9B0CF06C5290}"/>
                </a:ext>
              </a:extLst>
            </p:cNvPr>
            <p:cNvSpPr/>
            <p:nvPr/>
          </p:nvSpPr>
          <p:spPr>
            <a:xfrm>
              <a:off x="1084566" y="1919941"/>
              <a:ext cx="10486629" cy="2828412"/>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B4860FE6-9DA1-35C6-9D4C-A71C5222FEA8}"/>
                </a:ext>
              </a:extLst>
            </p:cNvPr>
            <p:cNvSpPr/>
            <p:nvPr/>
          </p:nvSpPr>
          <p:spPr>
            <a:xfrm>
              <a:off x="9773919" y="2541478"/>
              <a:ext cx="1617475" cy="1549178"/>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sp>
          <p:nvSpPr>
            <p:cNvPr id="4" name="Rectangle 3">
              <a:extLst>
                <a:ext uri="{FF2B5EF4-FFF2-40B4-BE49-F238E27FC236}">
                  <a16:creationId xmlns:a16="http://schemas.microsoft.com/office/drawing/2014/main" id="{3F5A7297-EE5A-F91E-548A-0E3136437BCE}"/>
                </a:ext>
              </a:extLst>
            </p:cNvPr>
            <p:cNvSpPr/>
            <p:nvPr/>
          </p:nvSpPr>
          <p:spPr>
            <a:xfrm>
              <a:off x="1318853" y="2941407"/>
              <a:ext cx="1601693" cy="70658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ADADDC7-10A6-97AD-1257-58FFBFAF0BFF}"/>
                </a:ext>
              </a:extLst>
            </p:cNvPr>
            <p:cNvSpPr/>
            <p:nvPr/>
          </p:nvSpPr>
          <p:spPr>
            <a:xfrm>
              <a:off x="3478749" y="2502148"/>
              <a:ext cx="1813317" cy="180735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EA1BB20-A920-2785-54D9-6AD6778579FB}"/>
                </a:ext>
              </a:extLst>
            </p:cNvPr>
            <p:cNvSpPr/>
            <p:nvPr/>
          </p:nvSpPr>
          <p:spPr>
            <a:xfrm>
              <a:off x="5942557" y="2237805"/>
              <a:ext cx="1900577" cy="230978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5ED14CA-3520-9C84-9D02-00C103891768}"/>
                </a:ext>
              </a:extLst>
            </p:cNvPr>
            <p:cNvSpPr/>
            <p:nvPr/>
          </p:nvSpPr>
          <p:spPr>
            <a:xfrm>
              <a:off x="8078017" y="2474908"/>
              <a:ext cx="1396538" cy="170501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20BF178-6B7C-A145-E4AA-2D249DBD9371}"/>
                </a:ext>
              </a:extLst>
            </p:cNvPr>
            <p:cNvSpPr txBox="1"/>
            <p:nvPr/>
          </p:nvSpPr>
          <p:spPr>
            <a:xfrm>
              <a:off x="1173785" y="2925366"/>
              <a:ext cx="185624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Show your cards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Where the surgeon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starting from</a:t>
              </a:r>
            </a:p>
          </p:txBody>
        </p:sp>
        <p:sp>
          <p:nvSpPr>
            <p:cNvPr id="12" name="TextBox 11">
              <a:extLst>
                <a:ext uri="{FF2B5EF4-FFF2-40B4-BE49-F238E27FC236}">
                  <a16:creationId xmlns:a16="http://schemas.microsoft.com/office/drawing/2014/main" id="{988E9A48-7309-346C-A07E-E477C017A69E}"/>
                </a:ext>
              </a:extLst>
            </p:cNvPr>
            <p:cNvSpPr txBox="1"/>
            <p:nvPr/>
          </p:nvSpPr>
          <p:spPr>
            <a:xfrm>
              <a:off x="3488731" y="2581380"/>
              <a:ext cx="18437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Goal(s) of surgery</a:t>
              </a:r>
            </a:p>
          </p:txBody>
        </p:sp>
        <p:sp>
          <p:nvSpPr>
            <p:cNvPr id="13" name="TextBox 12">
              <a:extLst>
                <a:ext uri="{FF2B5EF4-FFF2-40B4-BE49-F238E27FC236}">
                  <a16:creationId xmlns:a16="http://schemas.microsoft.com/office/drawing/2014/main" id="{5FE9F86D-FAB4-30F0-CD46-1EA4A189DA27}"/>
                </a:ext>
              </a:extLst>
            </p:cNvPr>
            <p:cNvSpPr txBox="1"/>
            <p:nvPr/>
          </p:nvSpPr>
          <p:spPr>
            <a:xfrm>
              <a:off x="8118456" y="2613986"/>
              <a:ext cx="12963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Deliberate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Between goals and downsides </a:t>
              </a:r>
            </a:p>
          </p:txBody>
        </p:sp>
        <p:sp>
          <p:nvSpPr>
            <p:cNvPr id="17" name="TextBox 16">
              <a:extLst>
                <a:ext uri="{FF2B5EF4-FFF2-40B4-BE49-F238E27FC236}">
                  <a16:creationId xmlns:a16="http://schemas.microsoft.com/office/drawing/2014/main" id="{4CB9FE63-347E-EF7B-8A43-5A956972D6CB}"/>
                </a:ext>
              </a:extLst>
            </p:cNvPr>
            <p:cNvSpPr txBox="1"/>
            <p:nvPr/>
          </p:nvSpPr>
          <p:spPr>
            <a:xfrm>
              <a:off x="5998051" y="2407377"/>
              <a:ext cx="1821041"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Downsides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Bad things that happen to everyone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Bad things that could happen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Surgery falls short</a:t>
              </a:r>
            </a:p>
          </p:txBody>
        </p:sp>
        <p:sp>
          <p:nvSpPr>
            <p:cNvPr id="25" name="TextBox 24">
              <a:extLst>
                <a:ext uri="{FF2B5EF4-FFF2-40B4-BE49-F238E27FC236}">
                  <a16:creationId xmlns:a16="http://schemas.microsoft.com/office/drawing/2014/main" id="{769D43AD-3E04-1332-7C31-89B5D08E370E}"/>
                </a:ext>
              </a:extLst>
            </p:cNvPr>
            <p:cNvSpPr txBox="1"/>
            <p:nvPr/>
          </p:nvSpPr>
          <p:spPr>
            <a:xfrm>
              <a:off x="9972644" y="3012841"/>
              <a:ext cx="12825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Agreement &amp; A Plan</a:t>
              </a:r>
            </a:p>
          </p:txBody>
        </p:sp>
        <p:sp>
          <p:nvSpPr>
            <p:cNvPr id="26" name="TextBox 25">
              <a:extLst>
                <a:ext uri="{FF2B5EF4-FFF2-40B4-BE49-F238E27FC236}">
                  <a16:creationId xmlns:a16="http://schemas.microsoft.com/office/drawing/2014/main" id="{48303CC9-FD6B-6121-4125-3232A6AD30DC}"/>
                </a:ext>
              </a:extLst>
            </p:cNvPr>
            <p:cNvSpPr txBox="1"/>
            <p:nvPr/>
          </p:nvSpPr>
          <p:spPr>
            <a:xfrm>
              <a:off x="1202453" y="1999739"/>
              <a:ext cx="37658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BETTER CONVERSATIONS for SURGERY</a:t>
              </a:r>
            </a:p>
          </p:txBody>
        </p:sp>
        <p:sp>
          <p:nvSpPr>
            <p:cNvPr id="27" name="Rectangle 26">
              <a:extLst>
                <a:ext uri="{FF2B5EF4-FFF2-40B4-BE49-F238E27FC236}">
                  <a16:creationId xmlns:a16="http://schemas.microsoft.com/office/drawing/2014/main" id="{B071FB90-6A82-0D49-997C-79213310473B}"/>
                </a:ext>
              </a:extLst>
            </p:cNvPr>
            <p:cNvSpPr/>
            <p:nvPr/>
          </p:nvSpPr>
          <p:spPr>
            <a:xfrm>
              <a:off x="3506466" y="2871332"/>
              <a:ext cx="1763620" cy="142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Live longer</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Feel better</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Prevent a disability</a:t>
              </a:r>
            </a:p>
            <a:p>
              <a:pPr marL="173038" marR="0" lvl="0" indent="-173038"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Make a diagnosis</a:t>
              </a:r>
            </a:p>
          </p:txBody>
        </p:sp>
        <p:pic>
          <p:nvPicPr>
            <p:cNvPr id="28" name="Picture 27" descr="A picture containing black, darkness&#10;&#10;Description automatically generated">
              <a:extLst>
                <a:ext uri="{FF2B5EF4-FFF2-40B4-BE49-F238E27FC236}">
                  <a16:creationId xmlns:a16="http://schemas.microsoft.com/office/drawing/2014/main" id="{C7119AF7-A638-C7D1-56D3-2CE3C6FDAF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5119280" y="2910952"/>
              <a:ext cx="944300" cy="944300"/>
            </a:xfrm>
            <a:prstGeom prst="rect">
              <a:avLst/>
            </a:prstGeom>
          </p:spPr>
        </p:pic>
        <p:pic>
          <p:nvPicPr>
            <p:cNvPr id="29" name="Picture 28" descr="A picture containing black, darkness&#10;&#10;Description automatically generated">
              <a:extLst>
                <a:ext uri="{FF2B5EF4-FFF2-40B4-BE49-F238E27FC236}">
                  <a16:creationId xmlns:a16="http://schemas.microsoft.com/office/drawing/2014/main" id="{8D7C75B8-9DD5-0F50-2A30-CE87AC3FA3C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8319541" y="3354469"/>
              <a:ext cx="944300" cy="944300"/>
            </a:xfrm>
            <a:prstGeom prst="rect">
              <a:avLst/>
            </a:prstGeom>
          </p:spPr>
        </p:pic>
        <p:cxnSp>
          <p:nvCxnSpPr>
            <p:cNvPr id="30" name="Straight Arrow Connector 29">
              <a:extLst>
                <a:ext uri="{FF2B5EF4-FFF2-40B4-BE49-F238E27FC236}">
                  <a16:creationId xmlns:a16="http://schemas.microsoft.com/office/drawing/2014/main" id="{02C7026C-DC50-0DCA-8A29-0857AB7316C1}"/>
                </a:ext>
              </a:extLst>
            </p:cNvPr>
            <p:cNvCxnSpPr>
              <a:cxnSpLocks/>
            </p:cNvCxnSpPr>
            <p:nvPr/>
          </p:nvCxnSpPr>
          <p:spPr>
            <a:xfrm>
              <a:off x="3011964" y="3354469"/>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4419D05-26FE-DAF8-371D-1409535A51E8}"/>
                </a:ext>
              </a:extLst>
            </p:cNvPr>
            <p:cNvCxnSpPr>
              <a:cxnSpLocks/>
            </p:cNvCxnSpPr>
            <p:nvPr/>
          </p:nvCxnSpPr>
          <p:spPr>
            <a:xfrm>
              <a:off x="7721098" y="3355840"/>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E4C2597-DC26-FBF4-62FF-8D0A02630486}"/>
                </a:ext>
              </a:extLst>
            </p:cNvPr>
            <p:cNvCxnSpPr>
              <a:cxnSpLocks/>
            </p:cNvCxnSpPr>
            <p:nvPr/>
          </p:nvCxnSpPr>
          <p:spPr>
            <a:xfrm>
              <a:off x="9399493" y="3354469"/>
              <a:ext cx="397358" cy="0"/>
            </a:xfrm>
            <a:prstGeom prst="straightConnector1">
              <a:avLst/>
            </a:prstGeom>
            <a:ln w="31750" cap="rnd">
              <a:solidFill>
                <a:schemeClr val="tx1"/>
              </a:solidFill>
              <a:round/>
              <a:headEnd w="med" len="sm"/>
              <a:tailEnd type="triangle" w="lg"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57AACC8-7A9E-8A5F-AB7F-0A900B1E21EF}"/>
                </a:ext>
              </a:extLst>
            </p:cNvPr>
            <p:cNvSpPr txBox="1"/>
            <p:nvPr/>
          </p:nvSpPr>
          <p:spPr>
            <a:xfrm>
              <a:off x="6130586" y="4284658"/>
              <a:ext cx="146628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Don’t reach our goals</a:t>
              </a:r>
            </a:p>
          </p:txBody>
        </p:sp>
      </p:grpSp>
      <p:sp>
        <p:nvSpPr>
          <p:cNvPr id="32" name="Oval 31"/>
          <p:cNvSpPr/>
          <p:nvPr/>
        </p:nvSpPr>
        <p:spPr>
          <a:xfrm>
            <a:off x="7584611" y="1314484"/>
            <a:ext cx="2036240" cy="32444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068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5506" y="1154376"/>
            <a:ext cx="10515600" cy="1325563"/>
          </a:xfrm>
        </p:spPr>
        <p:txBody>
          <a:bodyPr>
            <a:normAutofit/>
          </a:bodyPr>
          <a:lstStyle/>
          <a:p>
            <a:r>
              <a:rPr lang="en-US" sz="4800" b="1" dirty="0">
                <a:latin typeface="Candara" panose="020E0502030303020204" pitchFamily="34" charset="0"/>
              </a:rPr>
              <a:t>Generate a deliberative space</a:t>
            </a:r>
          </a:p>
        </p:txBody>
      </p:sp>
      <p:sp>
        <p:nvSpPr>
          <p:cNvPr id="3" name="Content Placeholder 2"/>
          <p:cNvSpPr>
            <a:spLocks noGrp="1"/>
          </p:cNvSpPr>
          <p:nvPr>
            <p:ph idx="1"/>
          </p:nvPr>
        </p:nvSpPr>
        <p:spPr>
          <a:xfrm>
            <a:off x="773906" y="3119294"/>
            <a:ext cx="10515600" cy="2952894"/>
          </a:xfrm>
        </p:spPr>
        <p:txBody>
          <a:bodyPr>
            <a:normAutofit/>
          </a:bodyPr>
          <a:lstStyle/>
          <a:p>
            <a:r>
              <a:rPr lang="en-US" sz="4000" dirty="0">
                <a:latin typeface="Candara" panose="020E0502030303020204" pitchFamily="34" charset="0"/>
              </a:rPr>
              <a:t>How are you thinking about this?</a:t>
            </a:r>
          </a:p>
          <a:p>
            <a:r>
              <a:rPr lang="en-US" sz="4000" dirty="0">
                <a:latin typeface="Candara" panose="020E0502030303020204" pitchFamily="34" charset="0"/>
              </a:rPr>
              <a:t>How much does it bother you?</a:t>
            </a:r>
          </a:p>
          <a:p>
            <a:r>
              <a:rPr lang="en-US" sz="4000" dirty="0">
                <a:latin typeface="Candara" panose="020E0502030303020204" pitchFamily="34" charset="0"/>
              </a:rPr>
              <a:t>How much are you willing to go through?</a:t>
            </a:r>
          </a:p>
          <a:p>
            <a:r>
              <a:rPr lang="en-US" sz="4000" dirty="0">
                <a:latin typeface="Candara" panose="020E0502030303020204" pitchFamily="34" charset="0"/>
              </a:rPr>
              <a:t>Is it worth it?</a:t>
            </a:r>
          </a:p>
          <a:p>
            <a:endParaRPr lang="en-US" dirty="0"/>
          </a:p>
          <a:p>
            <a:pPr marL="0" indent="0">
              <a:buNone/>
            </a:pPr>
            <a:endParaRPr lang="en-US" dirty="0"/>
          </a:p>
        </p:txBody>
      </p:sp>
      <p:sp>
        <p:nvSpPr>
          <p:cNvPr id="4" name="Title 1"/>
          <p:cNvSpPr txBox="1">
            <a:spLocks/>
          </p:cNvSpPr>
          <p:nvPr/>
        </p:nvSpPr>
        <p:spPr>
          <a:xfrm>
            <a:off x="838200" y="1674078"/>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sng" strike="noStrike" kern="1200" cap="none" spc="0" normalizeH="0" baseline="0" noProof="0" dirty="0">
                <a:ln>
                  <a:noFill/>
                </a:ln>
                <a:solidFill>
                  <a:srgbClr val="44546A">
                    <a:lumMod val="60000"/>
                    <a:lumOff val="40000"/>
                  </a:srgbClr>
                </a:solidFill>
                <a:effectLst/>
                <a:uLnTx/>
                <a:uFillTx/>
                <a:latin typeface="Segoe Print" panose="02000600000000000000" pitchFamily="2" charset="0"/>
                <a:ea typeface="+mj-ea"/>
                <a:cs typeface="+mj-cs"/>
              </a:rPr>
              <a:t>goals of surgery</a:t>
            </a:r>
            <a:r>
              <a:rPr kumimoji="0" lang="en-US" sz="2800" b="0" i="0" u="none" strike="noStrike" kern="1200" cap="none" spc="0" normalizeH="0" baseline="0" noProof="0" dirty="0">
                <a:ln>
                  <a:noFill/>
                </a:ln>
                <a:solidFill>
                  <a:srgbClr val="44546A">
                    <a:lumMod val="60000"/>
                    <a:lumOff val="40000"/>
                  </a:srgbClr>
                </a:solidFill>
                <a:effectLst/>
                <a:uLnTx/>
                <a:uFillTx/>
                <a:latin typeface="Segoe Print" panose="02000600000000000000" pitchFamily="2" charset="0"/>
                <a:ea typeface="+mj-ea"/>
                <a:cs typeface="+mj-cs"/>
              </a:rPr>
              <a:t> v. </a:t>
            </a:r>
            <a:r>
              <a:rPr kumimoji="0" lang="en-US" sz="2800" b="0" i="0" u="sng" strike="noStrike" kern="1200" cap="none" spc="0" normalizeH="0" baseline="0" noProof="0" dirty="0">
                <a:ln>
                  <a:noFill/>
                </a:ln>
                <a:solidFill>
                  <a:srgbClr val="44546A">
                    <a:lumMod val="60000"/>
                    <a:lumOff val="40000"/>
                  </a:srgbClr>
                </a:solidFill>
                <a:effectLst/>
                <a:uLnTx/>
                <a:uFillTx/>
                <a:latin typeface="Segoe Print" panose="02000600000000000000" pitchFamily="2" charset="0"/>
                <a:ea typeface="+mj-ea"/>
                <a:cs typeface="+mj-cs"/>
              </a:rPr>
              <a:t>the downsides</a:t>
            </a:r>
          </a:p>
        </p:txBody>
      </p:sp>
    </p:spTree>
    <p:extLst>
      <p:ext uri="{BB962C8B-B14F-4D97-AF65-F5344CB8AC3E}">
        <p14:creationId xmlns:p14="http://schemas.microsoft.com/office/powerpoint/2010/main" val="440722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899818-4607-5847-7972-BBB9F21C3CDB}"/>
              </a:ext>
            </a:extLst>
          </p:cNvPr>
          <p:cNvSpPr/>
          <p:nvPr/>
        </p:nvSpPr>
        <p:spPr>
          <a:xfrm>
            <a:off x="214685" y="4610262"/>
            <a:ext cx="11807687" cy="1865513"/>
          </a:xfrm>
          <a:prstGeom prst="rect">
            <a:avLst/>
          </a:prstGeom>
          <a:solidFill>
            <a:schemeClr val="tx2">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BB74FCC-D71D-BF96-C57E-07259A49D759}"/>
              </a:ext>
            </a:extLst>
          </p:cNvPr>
          <p:cNvPicPr>
            <a:picLocks noChangeAspect="1"/>
          </p:cNvPicPr>
          <p:nvPr/>
        </p:nvPicPr>
        <p:blipFill rotWithShape="1">
          <a:blip r:embed="rId2"/>
          <a:srcRect l="13216" t="17513" r="13903" b="31458"/>
          <a:stretch/>
        </p:blipFill>
        <p:spPr>
          <a:xfrm>
            <a:off x="109661" y="1750217"/>
            <a:ext cx="5425848" cy="2136925"/>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AF081A7F-2A1D-063E-5D8F-151291F2FCD1}"/>
              </a:ext>
            </a:extLst>
          </p:cNvPr>
          <p:cNvSpPr txBox="1"/>
          <p:nvPr/>
        </p:nvSpPr>
        <p:spPr>
          <a:xfrm>
            <a:off x="1498421" y="4876288"/>
            <a:ext cx="20778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CONTEXT</a:t>
            </a:r>
          </a:p>
        </p:txBody>
      </p:sp>
      <p:sp>
        <p:nvSpPr>
          <p:cNvPr id="6" name="TextBox 5">
            <a:extLst>
              <a:ext uri="{FF2B5EF4-FFF2-40B4-BE49-F238E27FC236}">
                <a16:creationId xmlns:a16="http://schemas.microsoft.com/office/drawing/2014/main" id="{D77D0D57-0E40-7D8B-7E1B-81E1B97C2DB0}"/>
              </a:ext>
            </a:extLst>
          </p:cNvPr>
          <p:cNvSpPr txBox="1"/>
          <p:nvPr/>
        </p:nvSpPr>
        <p:spPr>
          <a:xfrm>
            <a:off x="9018465" y="4857266"/>
            <a:ext cx="267092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DOWNSIDES</a:t>
            </a:r>
          </a:p>
        </p:txBody>
      </p:sp>
      <p:sp>
        <p:nvSpPr>
          <p:cNvPr id="7" name="TextBox 6">
            <a:extLst>
              <a:ext uri="{FF2B5EF4-FFF2-40B4-BE49-F238E27FC236}">
                <a16:creationId xmlns:a16="http://schemas.microsoft.com/office/drawing/2014/main" id="{073EF36B-0744-3992-A415-89F1FC7825B8}"/>
              </a:ext>
            </a:extLst>
          </p:cNvPr>
          <p:cNvSpPr txBox="1"/>
          <p:nvPr/>
        </p:nvSpPr>
        <p:spPr>
          <a:xfrm>
            <a:off x="5465119" y="4889071"/>
            <a:ext cx="15167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GOALS</a:t>
            </a:r>
          </a:p>
        </p:txBody>
      </p:sp>
      <p:pic>
        <p:nvPicPr>
          <p:cNvPr id="8" name="Picture 7" descr="A picture containing black, darkness&#10;&#10;Description automatically generated">
            <a:extLst>
              <a:ext uri="{FF2B5EF4-FFF2-40B4-BE49-F238E27FC236}">
                <a16:creationId xmlns:a16="http://schemas.microsoft.com/office/drawing/2014/main" id="{FA0C50FD-AED6-D248-AA2A-A120DA5598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7844492" y="4696526"/>
            <a:ext cx="944300" cy="944300"/>
          </a:xfrm>
          <a:prstGeom prst="rect">
            <a:avLst/>
          </a:prstGeom>
        </p:spPr>
      </p:pic>
      <p:sp>
        <p:nvSpPr>
          <p:cNvPr id="10" name="TextBox 9">
            <a:extLst>
              <a:ext uri="{FF2B5EF4-FFF2-40B4-BE49-F238E27FC236}">
                <a16:creationId xmlns:a16="http://schemas.microsoft.com/office/drawing/2014/main" id="{BA110F98-6502-6AB6-CE59-9C115DE75352}"/>
              </a:ext>
            </a:extLst>
          </p:cNvPr>
          <p:cNvSpPr txBox="1"/>
          <p:nvPr/>
        </p:nvSpPr>
        <p:spPr>
          <a:xfrm>
            <a:off x="7162056" y="5733406"/>
            <a:ext cx="25667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DELIBERATE</a:t>
            </a:r>
          </a:p>
        </p:txBody>
      </p:sp>
      <p:sp>
        <p:nvSpPr>
          <p:cNvPr id="14" name="TextBox 13">
            <a:extLst>
              <a:ext uri="{FF2B5EF4-FFF2-40B4-BE49-F238E27FC236}">
                <a16:creationId xmlns:a16="http://schemas.microsoft.com/office/drawing/2014/main" id="{5DE12FF1-925E-2F11-EE58-AE6F0382E69A}"/>
              </a:ext>
            </a:extLst>
          </p:cNvPr>
          <p:cNvSpPr txBox="1"/>
          <p:nvPr/>
        </p:nvSpPr>
        <p:spPr>
          <a:xfrm>
            <a:off x="6223500" y="6577741"/>
            <a:ext cx="594746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High Tower Text" panose="02040502050506030303" pitchFamily="18" charset="0"/>
                <a:ea typeface="+mn-ea"/>
                <a:cs typeface="+mn-cs"/>
              </a:rPr>
              <a:t>Schwarze ML, et. al, “Innovations in Surgical Communication 1-4,” JAMA Surgery, </a:t>
            </a:r>
            <a:r>
              <a:rPr lang="en-US" sz="1100" dirty="0">
                <a:solidFill>
                  <a:prstClr val="black"/>
                </a:solidFill>
                <a:latin typeface="High Tower Text" panose="02040502050506030303" pitchFamily="18" charset="0"/>
              </a:rPr>
              <a:t>October </a:t>
            </a:r>
            <a:r>
              <a:rPr kumimoji="0" lang="en-US" sz="1100" b="0" i="0" u="none" strike="noStrike" kern="1200" cap="none" spc="0" normalizeH="0" baseline="0" noProof="0" dirty="0">
                <a:ln>
                  <a:noFill/>
                </a:ln>
                <a:solidFill>
                  <a:prstClr val="black"/>
                </a:solidFill>
                <a:effectLst/>
                <a:uLnTx/>
                <a:uFillTx/>
                <a:latin typeface="High Tower Text" panose="02040502050506030303" pitchFamily="18" charset="0"/>
                <a:ea typeface="+mn-ea"/>
                <a:cs typeface="+mn-cs"/>
              </a:rPr>
              <a:t>2023</a:t>
            </a:r>
          </a:p>
        </p:txBody>
      </p:sp>
    </p:spTree>
    <p:extLst>
      <p:ext uri="{BB962C8B-B14F-4D97-AF65-F5344CB8AC3E}">
        <p14:creationId xmlns:p14="http://schemas.microsoft.com/office/powerpoint/2010/main" val="126316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899818-4607-5847-7972-BBB9F21C3CDB}"/>
              </a:ext>
            </a:extLst>
          </p:cNvPr>
          <p:cNvSpPr/>
          <p:nvPr/>
        </p:nvSpPr>
        <p:spPr>
          <a:xfrm>
            <a:off x="214685" y="4610262"/>
            <a:ext cx="11807687" cy="1865513"/>
          </a:xfrm>
          <a:prstGeom prst="rect">
            <a:avLst/>
          </a:prstGeom>
          <a:solidFill>
            <a:schemeClr val="tx2">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F081A7F-2A1D-063E-5D8F-151291F2FCD1}"/>
              </a:ext>
            </a:extLst>
          </p:cNvPr>
          <p:cNvSpPr txBox="1"/>
          <p:nvPr/>
        </p:nvSpPr>
        <p:spPr>
          <a:xfrm>
            <a:off x="1498421" y="4876288"/>
            <a:ext cx="20778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CONTEXT</a:t>
            </a:r>
          </a:p>
        </p:txBody>
      </p:sp>
      <p:sp>
        <p:nvSpPr>
          <p:cNvPr id="6" name="TextBox 5">
            <a:extLst>
              <a:ext uri="{FF2B5EF4-FFF2-40B4-BE49-F238E27FC236}">
                <a16:creationId xmlns:a16="http://schemas.microsoft.com/office/drawing/2014/main" id="{D77D0D57-0E40-7D8B-7E1B-81E1B97C2DB0}"/>
              </a:ext>
            </a:extLst>
          </p:cNvPr>
          <p:cNvSpPr txBox="1"/>
          <p:nvPr/>
        </p:nvSpPr>
        <p:spPr>
          <a:xfrm>
            <a:off x="9018465" y="4857266"/>
            <a:ext cx="267092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DOWNSIDES</a:t>
            </a:r>
          </a:p>
        </p:txBody>
      </p:sp>
      <p:sp>
        <p:nvSpPr>
          <p:cNvPr id="7" name="TextBox 6">
            <a:extLst>
              <a:ext uri="{FF2B5EF4-FFF2-40B4-BE49-F238E27FC236}">
                <a16:creationId xmlns:a16="http://schemas.microsoft.com/office/drawing/2014/main" id="{073EF36B-0744-3992-A415-89F1FC7825B8}"/>
              </a:ext>
            </a:extLst>
          </p:cNvPr>
          <p:cNvSpPr txBox="1"/>
          <p:nvPr/>
        </p:nvSpPr>
        <p:spPr>
          <a:xfrm>
            <a:off x="5465119" y="4889071"/>
            <a:ext cx="15167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GOALS</a:t>
            </a:r>
          </a:p>
        </p:txBody>
      </p:sp>
      <p:pic>
        <p:nvPicPr>
          <p:cNvPr id="8" name="Picture 7" descr="A picture containing black, darkness&#10;&#10;Description automatically generated">
            <a:extLst>
              <a:ext uri="{FF2B5EF4-FFF2-40B4-BE49-F238E27FC236}">
                <a16:creationId xmlns:a16="http://schemas.microsoft.com/office/drawing/2014/main" id="{FA0C50FD-AED6-D248-AA2A-A120DA5598B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7844492" y="4696526"/>
            <a:ext cx="944300" cy="944300"/>
          </a:xfrm>
          <a:prstGeom prst="rect">
            <a:avLst/>
          </a:prstGeom>
        </p:spPr>
      </p:pic>
      <p:sp>
        <p:nvSpPr>
          <p:cNvPr id="10" name="TextBox 9">
            <a:extLst>
              <a:ext uri="{FF2B5EF4-FFF2-40B4-BE49-F238E27FC236}">
                <a16:creationId xmlns:a16="http://schemas.microsoft.com/office/drawing/2014/main" id="{BA110F98-6502-6AB6-CE59-9C115DE75352}"/>
              </a:ext>
            </a:extLst>
          </p:cNvPr>
          <p:cNvSpPr txBox="1"/>
          <p:nvPr/>
        </p:nvSpPr>
        <p:spPr>
          <a:xfrm>
            <a:off x="7162056" y="5733406"/>
            <a:ext cx="25667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DELIBERATE</a:t>
            </a:r>
          </a:p>
        </p:txBody>
      </p:sp>
      <p:sp>
        <p:nvSpPr>
          <p:cNvPr id="11" name="Content Placeholder 10">
            <a:extLst>
              <a:ext uri="{FF2B5EF4-FFF2-40B4-BE49-F238E27FC236}">
                <a16:creationId xmlns:a16="http://schemas.microsoft.com/office/drawing/2014/main" id="{CA4E07EA-F854-68BA-20B5-17832C974384}"/>
              </a:ext>
            </a:extLst>
          </p:cNvPr>
          <p:cNvSpPr>
            <a:spLocks noGrp="1"/>
          </p:cNvSpPr>
          <p:nvPr>
            <p:ph sz="half" idx="1"/>
          </p:nvPr>
        </p:nvSpPr>
        <p:spPr>
          <a:xfrm>
            <a:off x="4450410" y="2268512"/>
            <a:ext cx="3336235" cy="2184156"/>
          </a:xfrm>
          <a:ln w="19050">
            <a:solidFill>
              <a:schemeClr val="tx2">
                <a:lumMod val="60000"/>
                <a:lumOff val="40000"/>
              </a:schemeClr>
            </a:solidFill>
          </a:ln>
          <a:effectLst>
            <a:outerShdw blurRad="63500" sx="102000" sy="102000" algn="ctr" rotWithShape="0">
              <a:prstClr val="black">
                <a:alpha val="40000"/>
              </a:prstClr>
            </a:outerShdw>
          </a:effectLst>
        </p:spPr>
        <p:txBody>
          <a:bodyPr>
            <a:normAutofit fontScale="92500"/>
          </a:bodyPr>
          <a:lstStyle/>
          <a:p>
            <a:pPr>
              <a:buFont typeface="Wingdings" panose="05000000000000000000" pitchFamily="2" charset="2"/>
              <a:buChar char="Ø"/>
            </a:pPr>
            <a:r>
              <a:rPr lang="en-US" dirty="0">
                <a:latin typeface="Congenial" panose="020F0502020204030204" pitchFamily="2" charset="0"/>
              </a:rPr>
              <a:t>Live longer </a:t>
            </a:r>
          </a:p>
          <a:p>
            <a:pPr>
              <a:buFont typeface="Wingdings" panose="05000000000000000000" pitchFamily="2" charset="2"/>
              <a:buChar char="Ø"/>
            </a:pPr>
            <a:r>
              <a:rPr lang="en-US" dirty="0">
                <a:latin typeface="Congenial" panose="020F0502020204030204" pitchFamily="2" charset="0"/>
              </a:rPr>
              <a:t>Feel better</a:t>
            </a:r>
          </a:p>
          <a:p>
            <a:pPr>
              <a:buFont typeface="Wingdings" panose="05000000000000000000" pitchFamily="2" charset="2"/>
              <a:buChar char="Ø"/>
            </a:pPr>
            <a:r>
              <a:rPr lang="en-US" dirty="0">
                <a:latin typeface="Congenial" panose="020F0502020204030204" pitchFamily="2" charset="0"/>
              </a:rPr>
              <a:t>Prevent a disability</a:t>
            </a:r>
          </a:p>
          <a:p>
            <a:pPr>
              <a:buFont typeface="Wingdings" panose="05000000000000000000" pitchFamily="2" charset="2"/>
              <a:buChar char="Ø"/>
            </a:pPr>
            <a:r>
              <a:rPr lang="en-US" dirty="0">
                <a:latin typeface="Congenial" panose="020F0502020204030204" pitchFamily="2" charset="0"/>
              </a:rPr>
              <a:t>Make a diagnosis</a:t>
            </a:r>
          </a:p>
        </p:txBody>
      </p:sp>
      <p:sp>
        <p:nvSpPr>
          <p:cNvPr id="14" name="TextBox 13">
            <a:extLst>
              <a:ext uri="{FF2B5EF4-FFF2-40B4-BE49-F238E27FC236}">
                <a16:creationId xmlns:a16="http://schemas.microsoft.com/office/drawing/2014/main" id="{5DE12FF1-925E-2F11-EE58-AE6F0382E69A}"/>
              </a:ext>
            </a:extLst>
          </p:cNvPr>
          <p:cNvSpPr txBox="1"/>
          <p:nvPr/>
        </p:nvSpPr>
        <p:spPr>
          <a:xfrm>
            <a:off x="6223500" y="6577741"/>
            <a:ext cx="598272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High Tower Text" panose="02040502050506030303" pitchFamily="18" charset="0"/>
                <a:ea typeface="+mn-ea"/>
                <a:cs typeface="+mn-cs"/>
              </a:rPr>
              <a:t>Schwarze ML, et. al, “Innovations in Surgical Communication 1-4,” JAMA Surgery, </a:t>
            </a:r>
            <a:r>
              <a:rPr lang="en-US" sz="1100" dirty="0">
                <a:solidFill>
                  <a:prstClr val="black"/>
                </a:solidFill>
                <a:latin typeface="High Tower Text" panose="02040502050506030303" pitchFamily="18" charset="0"/>
              </a:rPr>
              <a:t>October,</a:t>
            </a:r>
            <a:r>
              <a:rPr kumimoji="0" lang="en-US" sz="1100" b="0" i="0" u="none" strike="noStrike" kern="1200" cap="none" spc="0" normalizeH="0" baseline="0" noProof="0" dirty="0">
                <a:ln>
                  <a:noFill/>
                </a:ln>
                <a:solidFill>
                  <a:prstClr val="black"/>
                </a:solidFill>
                <a:effectLst/>
                <a:uLnTx/>
                <a:uFillTx/>
                <a:latin typeface="High Tower Text" panose="02040502050506030303" pitchFamily="18" charset="0"/>
                <a:ea typeface="+mn-ea"/>
                <a:cs typeface="+mn-cs"/>
              </a:rPr>
              <a:t> 2023</a:t>
            </a:r>
          </a:p>
        </p:txBody>
      </p:sp>
    </p:spTree>
    <p:extLst>
      <p:ext uri="{BB962C8B-B14F-4D97-AF65-F5344CB8AC3E}">
        <p14:creationId xmlns:p14="http://schemas.microsoft.com/office/powerpoint/2010/main" val="407937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899818-4607-5847-7972-BBB9F21C3CDB}"/>
              </a:ext>
            </a:extLst>
          </p:cNvPr>
          <p:cNvSpPr/>
          <p:nvPr/>
        </p:nvSpPr>
        <p:spPr>
          <a:xfrm>
            <a:off x="214685" y="4610262"/>
            <a:ext cx="11807687" cy="1865513"/>
          </a:xfrm>
          <a:prstGeom prst="rect">
            <a:avLst/>
          </a:prstGeom>
          <a:solidFill>
            <a:schemeClr val="tx2">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51B4F5C-1FB8-8CD9-3594-4E95E96C6430}"/>
              </a:ext>
            </a:extLst>
          </p:cNvPr>
          <p:cNvPicPr>
            <a:picLocks noChangeAspect="1"/>
          </p:cNvPicPr>
          <p:nvPr/>
        </p:nvPicPr>
        <p:blipFill rotWithShape="1">
          <a:blip r:embed="rId2"/>
          <a:srcRect r="17715"/>
          <a:stretch/>
        </p:blipFill>
        <p:spPr>
          <a:xfrm>
            <a:off x="8445420" y="234736"/>
            <a:ext cx="3243969" cy="4273560"/>
          </a:xfrm>
          <a:prstGeom prst="rect">
            <a:avLst/>
          </a:prstGeom>
          <a:ln>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AF081A7F-2A1D-063E-5D8F-151291F2FCD1}"/>
              </a:ext>
            </a:extLst>
          </p:cNvPr>
          <p:cNvSpPr txBox="1"/>
          <p:nvPr/>
        </p:nvSpPr>
        <p:spPr>
          <a:xfrm>
            <a:off x="1498421" y="4876288"/>
            <a:ext cx="20778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CONTEXT</a:t>
            </a:r>
          </a:p>
        </p:txBody>
      </p:sp>
      <p:sp>
        <p:nvSpPr>
          <p:cNvPr id="6" name="TextBox 5">
            <a:extLst>
              <a:ext uri="{FF2B5EF4-FFF2-40B4-BE49-F238E27FC236}">
                <a16:creationId xmlns:a16="http://schemas.microsoft.com/office/drawing/2014/main" id="{D77D0D57-0E40-7D8B-7E1B-81E1B97C2DB0}"/>
              </a:ext>
            </a:extLst>
          </p:cNvPr>
          <p:cNvSpPr txBox="1"/>
          <p:nvPr/>
        </p:nvSpPr>
        <p:spPr>
          <a:xfrm>
            <a:off x="9018465" y="4857266"/>
            <a:ext cx="267092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DOWNSIDES</a:t>
            </a:r>
          </a:p>
        </p:txBody>
      </p:sp>
      <p:sp>
        <p:nvSpPr>
          <p:cNvPr id="7" name="TextBox 6">
            <a:extLst>
              <a:ext uri="{FF2B5EF4-FFF2-40B4-BE49-F238E27FC236}">
                <a16:creationId xmlns:a16="http://schemas.microsoft.com/office/drawing/2014/main" id="{073EF36B-0744-3992-A415-89F1FC7825B8}"/>
              </a:ext>
            </a:extLst>
          </p:cNvPr>
          <p:cNvSpPr txBox="1"/>
          <p:nvPr/>
        </p:nvSpPr>
        <p:spPr>
          <a:xfrm>
            <a:off x="5465119" y="4889071"/>
            <a:ext cx="15167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GOALS</a:t>
            </a:r>
          </a:p>
        </p:txBody>
      </p:sp>
      <p:pic>
        <p:nvPicPr>
          <p:cNvPr id="8" name="Picture 7" descr="A picture containing black, darkness&#10;&#10;Description automatically generated">
            <a:extLst>
              <a:ext uri="{FF2B5EF4-FFF2-40B4-BE49-F238E27FC236}">
                <a16:creationId xmlns:a16="http://schemas.microsoft.com/office/drawing/2014/main" id="{FA0C50FD-AED6-D248-AA2A-A120DA5598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7844492" y="4696526"/>
            <a:ext cx="944300" cy="944300"/>
          </a:xfrm>
          <a:prstGeom prst="rect">
            <a:avLst/>
          </a:prstGeom>
        </p:spPr>
      </p:pic>
      <p:sp>
        <p:nvSpPr>
          <p:cNvPr id="10" name="TextBox 9">
            <a:extLst>
              <a:ext uri="{FF2B5EF4-FFF2-40B4-BE49-F238E27FC236}">
                <a16:creationId xmlns:a16="http://schemas.microsoft.com/office/drawing/2014/main" id="{BA110F98-6502-6AB6-CE59-9C115DE75352}"/>
              </a:ext>
            </a:extLst>
          </p:cNvPr>
          <p:cNvSpPr txBox="1"/>
          <p:nvPr/>
        </p:nvSpPr>
        <p:spPr>
          <a:xfrm>
            <a:off x="7162056" y="5733406"/>
            <a:ext cx="25667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DLaM Display" panose="020F0502020204030204" pitchFamily="2" charset="0"/>
                <a:ea typeface="ADLaM Display" panose="020F0502020204030204" pitchFamily="2" charset="0"/>
                <a:cs typeface="ADLaM Display" panose="020F0502020204030204" pitchFamily="2" charset="0"/>
              </a:rPr>
              <a:t>DELIBERATE</a:t>
            </a:r>
          </a:p>
        </p:txBody>
      </p:sp>
      <p:sp>
        <p:nvSpPr>
          <p:cNvPr id="14" name="TextBox 13">
            <a:extLst>
              <a:ext uri="{FF2B5EF4-FFF2-40B4-BE49-F238E27FC236}">
                <a16:creationId xmlns:a16="http://schemas.microsoft.com/office/drawing/2014/main" id="{5DE12FF1-925E-2F11-EE58-AE6F0382E69A}"/>
              </a:ext>
            </a:extLst>
          </p:cNvPr>
          <p:cNvSpPr txBox="1"/>
          <p:nvPr/>
        </p:nvSpPr>
        <p:spPr>
          <a:xfrm>
            <a:off x="6223500" y="6577741"/>
            <a:ext cx="598272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High Tower Text" panose="02040502050506030303" pitchFamily="18" charset="0"/>
                <a:ea typeface="+mn-ea"/>
                <a:cs typeface="+mn-cs"/>
              </a:rPr>
              <a:t>Schwarze ML, et. al, “Innovations in Surgical Communication 1-4,” JAMA Surgery, </a:t>
            </a:r>
            <a:r>
              <a:rPr lang="en-US" sz="1100" dirty="0">
                <a:solidFill>
                  <a:prstClr val="black"/>
                </a:solidFill>
                <a:latin typeface="High Tower Text" panose="02040502050506030303" pitchFamily="18" charset="0"/>
              </a:rPr>
              <a:t>October,</a:t>
            </a:r>
            <a:r>
              <a:rPr kumimoji="0" lang="en-US" sz="1100" b="0" i="0" u="none" strike="noStrike" kern="1200" cap="none" spc="0" normalizeH="0" baseline="0" noProof="0" dirty="0">
                <a:ln>
                  <a:noFill/>
                </a:ln>
                <a:solidFill>
                  <a:prstClr val="black"/>
                </a:solidFill>
                <a:effectLst/>
                <a:uLnTx/>
                <a:uFillTx/>
                <a:latin typeface="High Tower Text" panose="02040502050506030303" pitchFamily="18" charset="0"/>
                <a:ea typeface="+mn-ea"/>
                <a:cs typeface="+mn-cs"/>
              </a:rPr>
              <a:t> 2023</a:t>
            </a:r>
          </a:p>
        </p:txBody>
      </p:sp>
    </p:spTree>
    <p:extLst>
      <p:ext uri="{BB962C8B-B14F-4D97-AF65-F5344CB8AC3E}">
        <p14:creationId xmlns:p14="http://schemas.microsoft.com/office/powerpoint/2010/main" val="2343295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AE3E3"/>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03273" y="121632"/>
            <a:ext cx="9388654" cy="6614733"/>
          </a:xfrm>
          <a:prstGeom prst="rect">
            <a:avLst/>
          </a:prstGeom>
        </p:spPr>
      </p:pic>
      <p:sp>
        <p:nvSpPr>
          <p:cNvPr id="2" name="Title 1">
            <a:extLst>
              <a:ext uri="{FF2B5EF4-FFF2-40B4-BE49-F238E27FC236}">
                <a16:creationId xmlns:a16="http://schemas.microsoft.com/office/drawing/2014/main" id="{D5A19353-7773-2A90-B61C-202E324B09A8}"/>
              </a:ext>
            </a:extLst>
          </p:cNvPr>
          <p:cNvSpPr txBox="1">
            <a:spLocks/>
          </p:cNvSpPr>
          <p:nvPr/>
        </p:nvSpPr>
        <p:spPr>
          <a:xfrm>
            <a:off x="0" y="3505199"/>
            <a:ext cx="12286403"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Segoe Print" panose="02000600000000000000" pitchFamily="2" charset="0"/>
              </a:rPr>
              <a:t>Better Conversations</a:t>
            </a:r>
            <a:br>
              <a:rPr lang="en-US" dirty="0">
                <a:latin typeface="Segoe Print" panose="02000600000000000000" pitchFamily="2" charset="0"/>
              </a:rPr>
            </a:br>
            <a:r>
              <a:rPr lang="en-US" dirty="0">
                <a:latin typeface="Segoe Print" panose="02000600000000000000" pitchFamily="2" charset="0"/>
              </a:rPr>
              <a:t>Every Surgeon, Every Patient, Every Time</a:t>
            </a:r>
            <a:br>
              <a:rPr lang="en-US" dirty="0">
                <a:latin typeface="Segoe Print" panose="02000600000000000000" pitchFamily="2" charset="0"/>
              </a:rPr>
            </a:br>
            <a:endParaRPr lang="en-US" dirty="0">
              <a:latin typeface="Segoe Print" panose="02000600000000000000" pitchFamily="2" charset="0"/>
            </a:endParaRPr>
          </a:p>
        </p:txBody>
      </p:sp>
    </p:spTree>
    <p:extLst>
      <p:ext uri="{BB962C8B-B14F-4D97-AF65-F5344CB8AC3E}">
        <p14:creationId xmlns:p14="http://schemas.microsoft.com/office/powerpoint/2010/main" val="820081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title"/>
          </p:nvPr>
        </p:nvSpPr>
        <p:spPr>
          <a:xfrm>
            <a:off x="809040" y="874663"/>
            <a:ext cx="4998720" cy="2334637"/>
          </a:xfrm>
        </p:spPr>
        <p:txBody>
          <a:bodyPr>
            <a:noAutofit/>
          </a:bodyPr>
          <a:lstStyle/>
          <a:p>
            <a:r>
              <a:rPr lang="en-US" sz="3600" dirty="0">
                <a:latin typeface="Monotype Corsiva" panose="03010101010201010101" pitchFamily="66" charset="0"/>
              </a:rPr>
              <a:t>“Do the best you can until you know better. </a:t>
            </a:r>
            <a:br>
              <a:rPr lang="en-US" sz="3600" dirty="0">
                <a:latin typeface="Monotype Corsiva" panose="03010101010201010101" pitchFamily="66" charset="0"/>
              </a:rPr>
            </a:br>
            <a:r>
              <a:rPr lang="en-US" sz="3600" dirty="0">
                <a:latin typeface="Monotype Corsiva" panose="03010101010201010101" pitchFamily="66" charset="0"/>
              </a:rPr>
              <a:t>Then when you know better, do better.”</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p:txBody>
          <a:bodyPr>
            <a:normAutofit/>
          </a:bodyPr>
          <a:lstStyle/>
          <a:p>
            <a:r>
              <a:rPr lang="en-US" sz="2400" dirty="0"/>
              <a:t>Maya Angelou</a:t>
            </a:r>
          </a:p>
        </p:txBody>
      </p:sp>
    </p:spTree>
    <p:extLst>
      <p:ext uri="{BB962C8B-B14F-4D97-AF65-F5344CB8AC3E}">
        <p14:creationId xmlns:p14="http://schemas.microsoft.com/office/powerpoint/2010/main" val="2774190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DB8B61-524F-4C01-A324-9EB095B4190A}"/>
              </a:ext>
            </a:extLst>
          </p:cNvPr>
          <p:cNvPicPr>
            <a:picLocks noChangeAspect="1"/>
          </p:cNvPicPr>
          <p:nvPr/>
        </p:nvPicPr>
        <p:blipFill>
          <a:blip r:embed="rId3"/>
          <a:stretch>
            <a:fillRect/>
          </a:stretch>
        </p:blipFill>
        <p:spPr>
          <a:xfrm>
            <a:off x="-508000" y="222375"/>
            <a:ext cx="7632853" cy="5332431"/>
          </a:xfrm>
          <a:prstGeom prst="rect">
            <a:avLst/>
          </a:prstGeom>
        </p:spPr>
      </p:pic>
      <p:sp>
        <p:nvSpPr>
          <p:cNvPr id="4" name="Title 3">
            <a:extLst>
              <a:ext uri="{FF2B5EF4-FFF2-40B4-BE49-F238E27FC236}">
                <a16:creationId xmlns:a16="http://schemas.microsoft.com/office/drawing/2014/main" id="{7C49400C-5BEC-4CA7-A953-5BDADAC9C08C}"/>
              </a:ext>
            </a:extLst>
          </p:cNvPr>
          <p:cNvSpPr txBox="1">
            <a:spLocks/>
          </p:cNvSpPr>
          <p:nvPr/>
        </p:nvSpPr>
        <p:spPr>
          <a:xfrm>
            <a:off x="406400" y="685800"/>
            <a:ext cx="10972800" cy="1143000"/>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867" b="1" i="0" u="none" strike="noStrike" kern="1200" cap="none" spc="0" normalizeH="0" baseline="0" noProof="0" dirty="0">
                <a:ln>
                  <a:noFill/>
                </a:ln>
                <a:solidFill>
                  <a:prstClr val="black"/>
                </a:solidFill>
                <a:effectLst/>
                <a:uLnTx/>
                <a:uFillTx/>
                <a:latin typeface="Candara" panose="020E0502030303020204" pitchFamily="34" charset="0"/>
                <a:ea typeface="+mj-ea"/>
                <a:cs typeface="+mj-cs"/>
              </a:rPr>
              <a:t>Attend to emotion</a:t>
            </a:r>
          </a:p>
        </p:txBody>
      </p:sp>
      <p:pic>
        <p:nvPicPr>
          <p:cNvPr id="5" name="Picture 4">
            <a:extLst>
              <a:ext uri="{FF2B5EF4-FFF2-40B4-BE49-F238E27FC236}">
                <a16:creationId xmlns:a16="http://schemas.microsoft.com/office/drawing/2014/main" id="{99CB8B05-90BE-4E21-AF7C-7090BE5B17D1}"/>
              </a:ext>
            </a:extLst>
          </p:cNvPr>
          <p:cNvPicPr>
            <a:picLocks noChangeAspect="1"/>
          </p:cNvPicPr>
          <p:nvPr/>
        </p:nvPicPr>
        <p:blipFill>
          <a:blip r:embed="rId4"/>
          <a:stretch>
            <a:fillRect/>
          </a:stretch>
        </p:blipFill>
        <p:spPr>
          <a:xfrm>
            <a:off x="6103977" y="1524000"/>
            <a:ext cx="5842564" cy="4648200"/>
          </a:xfrm>
          <a:prstGeom prst="rect">
            <a:avLst/>
          </a:prstGeom>
        </p:spPr>
      </p:pic>
      <p:pic>
        <p:nvPicPr>
          <p:cNvPr id="6" name="Picture 2">
            <a:extLst>
              <a:ext uri="{FF2B5EF4-FFF2-40B4-BE49-F238E27FC236}">
                <a16:creationId xmlns:a16="http://schemas.microsoft.com/office/drawing/2014/main" id="{091E6C3A-0C46-431F-805E-F4C744EDC5A3}"/>
              </a:ext>
            </a:extLst>
          </p:cNvPr>
          <p:cNvPicPr>
            <a:picLocks noChangeAspect="1" noChangeArrowheads="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t="9304"/>
          <a:stretch/>
        </p:blipFill>
        <p:spPr bwMode="auto">
          <a:xfrm>
            <a:off x="2844800" y="2717801"/>
            <a:ext cx="6807200" cy="4113172"/>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346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253536" y="-290373"/>
            <a:ext cx="9101731" cy="4963303"/>
          </a:xfrm>
          <a:prstGeom prst="rect">
            <a:avLst/>
          </a:prstGeom>
        </p:spPr>
      </p:pic>
      <p:grpSp>
        <p:nvGrpSpPr>
          <p:cNvPr id="8" name="Group 7"/>
          <p:cNvGrpSpPr/>
          <p:nvPr/>
        </p:nvGrpSpPr>
        <p:grpSpPr>
          <a:xfrm>
            <a:off x="526624" y="1474604"/>
            <a:ext cx="3554639" cy="4195700"/>
            <a:chOff x="1487916" y="1509773"/>
            <a:chExt cx="3554639" cy="4195700"/>
          </a:xfrm>
        </p:grpSpPr>
        <p:sp>
          <p:nvSpPr>
            <p:cNvPr id="2" name="TextBox 1"/>
            <p:cNvSpPr txBox="1"/>
            <p:nvPr/>
          </p:nvSpPr>
          <p:spPr>
            <a:xfrm>
              <a:off x="1487916" y="1509773"/>
              <a:ext cx="609600" cy="4195700"/>
            </a:xfrm>
            <a:prstGeom prst="rect">
              <a:avLst/>
            </a:prstGeom>
            <a:noFill/>
          </p:spPr>
          <p:txBody>
            <a:bodyPr wrap="square" rtlCol="0">
              <a:spAutoFit/>
            </a:bodyPr>
            <a:lstStyle/>
            <a:p>
              <a:r>
                <a:rPr lang="en-US" sz="5333" b="1" dirty="0">
                  <a:latin typeface="Candara" panose="020E0502030303020204" pitchFamily="34" charset="0"/>
                </a:rPr>
                <a:t>N</a:t>
              </a:r>
            </a:p>
            <a:p>
              <a:r>
                <a:rPr lang="en-US" sz="5333" b="1" dirty="0">
                  <a:latin typeface="Candara" panose="020E0502030303020204" pitchFamily="34" charset="0"/>
                </a:rPr>
                <a:t>U</a:t>
              </a:r>
            </a:p>
            <a:p>
              <a:r>
                <a:rPr lang="en-US" sz="5333" b="1" dirty="0">
                  <a:latin typeface="Candara" panose="020E0502030303020204" pitchFamily="34" charset="0"/>
                </a:rPr>
                <a:t>R</a:t>
              </a:r>
            </a:p>
            <a:p>
              <a:r>
                <a:rPr lang="en-US" sz="5333" b="1" dirty="0">
                  <a:latin typeface="Candara" panose="020E0502030303020204" pitchFamily="34" charset="0"/>
                </a:rPr>
                <a:t>S</a:t>
              </a:r>
            </a:p>
            <a:p>
              <a:r>
                <a:rPr lang="en-US" sz="5333" b="1" dirty="0">
                  <a:latin typeface="Candara" panose="020E0502030303020204" pitchFamily="34" charset="0"/>
                </a:rPr>
                <a:t>E</a:t>
              </a:r>
            </a:p>
          </p:txBody>
        </p:sp>
        <p:sp>
          <p:nvSpPr>
            <p:cNvPr id="3" name="TextBox 2"/>
            <p:cNvSpPr txBox="1"/>
            <p:nvPr/>
          </p:nvSpPr>
          <p:spPr>
            <a:xfrm>
              <a:off x="2097516" y="1690713"/>
              <a:ext cx="1712328" cy="584775"/>
            </a:xfrm>
            <a:prstGeom prst="rect">
              <a:avLst/>
            </a:prstGeom>
            <a:noFill/>
          </p:spPr>
          <p:txBody>
            <a:bodyPr wrap="none" rtlCol="0">
              <a:spAutoFit/>
            </a:bodyPr>
            <a:lstStyle/>
            <a:p>
              <a:r>
                <a:rPr lang="en-US" sz="2400" dirty="0"/>
                <a:t> - </a:t>
              </a:r>
              <a:r>
                <a:rPr lang="en-US" sz="3200" dirty="0">
                  <a:latin typeface="Candara" panose="020E0502030303020204" pitchFamily="34" charset="0"/>
                </a:rPr>
                <a:t>naming</a:t>
              </a:r>
            </a:p>
          </p:txBody>
        </p:sp>
        <p:sp>
          <p:nvSpPr>
            <p:cNvPr id="4" name="TextBox 3"/>
            <p:cNvSpPr txBox="1"/>
            <p:nvPr/>
          </p:nvSpPr>
          <p:spPr>
            <a:xfrm>
              <a:off x="2097518" y="2514602"/>
              <a:ext cx="2945037" cy="584775"/>
            </a:xfrm>
            <a:prstGeom prst="rect">
              <a:avLst/>
            </a:prstGeom>
            <a:noFill/>
          </p:spPr>
          <p:txBody>
            <a:bodyPr wrap="none" rtlCol="0">
              <a:spAutoFit/>
            </a:bodyPr>
            <a:lstStyle/>
            <a:p>
              <a:r>
                <a:rPr lang="en-US" sz="2400" dirty="0"/>
                <a:t> - </a:t>
              </a:r>
              <a:r>
                <a:rPr lang="en-US" sz="3200" dirty="0">
                  <a:latin typeface="Candara" panose="020E0502030303020204" pitchFamily="34" charset="0"/>
                </a:rPr>
                <a:t>understanding</a:t>
              </a:r>
            </a:p>
          </p:txBody>
        </p:sp>
        <p:sp>
          <p:nvSpPr>
            <p:cNvPr id="5" name="TextBox 4"/>
            <p:cNvSpPr txBox="1"/>
            <p:nvPr/>
          </p:nvSpPr>
          <p:spPr>
            <a:xfrm>
              <a:off x="2133600" y="3376955"/>
              <a:ext cx="2249334" cy="584775"/>
            </a:xfrm>
            <a:prstGeom prst="rect">
              <a:avLst/>
            </a:prstGeom>
            <a:noFill/>
          </p:spPr>
          <p:txBody>
            <a:bodyPr wrap="none" rtlCol="0">
              <a:spAutoFit/>
            </a:bodyPr>
            <a:lstStyle/>
            <a:p>
              <a:r>
                <a:rPr lang="en-US" sz="2400" dirty="0"/>
                <a:t> - </a:t>
              </a:r>
              <a:r>
                <a:rPr lang="en-US" sz="3200" dirty="0">
                  <a:latin typeface="Candara" panose="020E0502030303020204" pitchFamily="34" charset="0"/>
                </a:rPr>
                <a:t>respecting</a:t>
              </a:r>
            </a:p>
          </p:txBody>
        </p:sp>
        <p:sp>
          <p:nvSpPr>
            <p:cNvPr id="6" name="TextBox 5"/>
            <p:cNvSpPr txBox="1"/>
            <p:nvPr/>
          </p:nvSpPr>
          <p:spPr>
            <a:xfrm>
              <a:off x="2100419" y="4088155"/>
              <a:ext cx="2319866" cy="584775"/>
            </a:xfrm>
            <a:prstGeom prst="rect">
              <a:avLst/>
            </a:prstGeom>
            <a:noFill/>
          </p:spPr>
          <p:txBody>
            <a:bodyPr wrap="none" rtlCol="0">
              <a:spAutoFit/>
            </a:bodyPr>
            <a:lstStyle/>
            <a:p>
              <a:r>
                <a:rPr lang="en-US" sz="2400" dirty="0"/>
                <a:t> - </a:t>
              </a:r>
              <a:r>
                <a:rPr lang="en-US" sz="3200" dirty="0">
                  <a:latin typeface="Candara" panose="020E0502030303020204" pitchFamily="34" charset="0"/>
                </a:rPr>
                <a:t>supporting</a:t>
              </a:r>
            </a:p>
          </p:txBody>
        </p:sp>
        <p:sp>
          <p:nvSpPr>
            <p:cNvPr id="7" name="TextBox 6"/>
            <p:cNvSpPr txBox="1"/>
            <p:nvPr/>
          </p:nvSpPr>
          <p:spPr>
            <a:xfrm>
              <a:off x="2139407" y="4950509"/>
              <a:ext cx="2064989" cy="584775"/>
            </a:xfrm>
            <a:prstGeom prst="rect">
              <a:avLst/>
            </a:prstGeom>
            <a:noFill/>
          </p:spPr>
          <p:txBody>
            <a:bodyPr wrap="none" rtlCol="0">
              <a:spAutoFit/>
            </a:bodyPr>
            <a:lstStyle/>
            <a:p>
              <a:r>
                <a:rPr lang="en-US" sz="2400" dirty="0"/>
                <a:t> - </a:t>
              </a:r>
              <a:r>
                <a:rPr lang="en-US" sz="3200" dirty="0">
                  <a:latin typeface="Candara" panose="020E0502030303020204" pitchFamily="34" charset="0"/>
                </a:rPr>
                <a:t>exploring</a:t>
              </a:r>
            </a:p>
          </p:txBody>
        </p:sp>
      </p:grpSp>
      <p:pic>
        <p:nvPicPr>
          <p:cNvPr id="10" name="Picture 9"/>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243104" y="2216095"/>
            <a:ext cx="6463604" cy="4304761"/>
          </a:xfrm>
          <a:prstGeom prst="rect">
            <a:avLst/>
          </a:prstGeom>
          <a:effectLst>
            <a:softEdge rad="635000"/>
          </a:effectLst>
        </p:spPr>
      </p:pic>
    </p:spTree>
    <p:extLst>
      <p:ext uri="{BB962C8B-B14F-4D97-AF65-F5344CB8AC3E}">
        <p14:creationId xmlns:p14="http://schemas.microsoft.com/office/powerpoint/2010/main" val="3445356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lum bright="70000" contrast="-70000"/>
          </a:blip>
          <a:stretch>
            <a:fillRect/>
          </a:stretch>
        </p:blipFill>
        <p:spPr>
          <a:xfrm>
            <a:off x="204717" y="0"/>
            <a:ext cx="10413241" cy="6952462"/>
          </a:xfrm>
          <a:prstGeom prst="rect">
            <a:avLst/>
          </a:prstGeom>
          <a:effectLst>
            <a:softEdge rad="317500"/>
          </a:effectLst>
        </p:spPr>
      </p:pic>
      <p:sp>
        <p:nvSpPr>
          <p:cNvPr id="3" name="TextBox 2"/>
          <p:cNvSpPr txBox="1"/>
          <p:nvPr/>
        </p:nvSpPr>
        <p:spPr>
          <a:xfrm>
            <a:off x="8534400" y="5012063"/>
            <a:ext cx="2456122" cy="830997"/>
          </a:xfrm>
          <a:prstGeom prst="rect">
            <a:avLst/>
          </a:prstGeom>
          <a:noFill/>
        </p:spPr>
        <p:txBody>
          <a:bodyPr wrap="none" rtlCol="0">
            <a:spAutoFit/>
          </a:bodyPr>
          <a:lstStyle/>
          <a:p>
            <a:r>
              <a:rPr lang="en-US" sz="4800" dirty="0">
                <a:latin typeface="Candara" panose="020E0502030303020204" pitchFamily="34" charset="0"/>
              </a:rPr>
              <a:t>I wish….</a:t>
            </a:r>
          </a:p>
        </p:txBody>
      </p:sp>
    </p:spTree>
    <p:extLst>
      <p:ext uri="{BB962C8B-B14F-4D97-AF65-F5344CB8AC3E}">
        <p14:creationId xmlns:p14="http://schemas.microsoft.com/office/powerpoint/2010/main" val="8281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45785" y="-167800"/>
            <a:ext cx="11187131" cy="6822015"/>
          </a:xfrm>
          <a:prstGeom prst="rect">
            <a:avLst/>
          </a:prstGeom>
        </p:spPr>
      </p:pic>
      <p:pic>
        <p:nvPicPr>
          <p:cNvPr id="2" name="Picture 1">
            <a:extLst>
              <a:ext uri="{FF2B5EF4-FFF2-40B4-BE49-F238E27FC236}">
                <a16:creationId xmlns:a16="http://schemas.microsoft.com/office/drawing/2014/main" id="{7E7F3485-AB36-434F-88A4-B6A7B35168AA}"/>
              </a:ext>
            </a:extLst>
          </p:cNvPr>
          <p:cNvPicPr>
            <a:picLocks noChangeAspect="1"/>
          </p:cNvPicPr>
          <p:nvPr/>
        </p:nvPicPr>
        <p:blipFill>
          <a:blip r:embed="rId4"/>
          <a:stretch>
            <a:fillRect/>
          </a:stretch>
        </p:blipFill>
        <p:spPr>
          <a:xfrm>
            <a:off x="845185" y="1517076"/>
            <a:ext cx="10637641" cy="3540963"/>
          </a:xfrm>
          <a:prstGeom prst="rect">
            <a:avLst/>
          </a:prstGeom>
        </p:spPr>
      </p:pic>
      <p:sp>
        <p:nvSpPr>
          <p:cNvPr id="6" name="Oval 5"/>
          <p:cNvSpPr/>
          <p:nvPr/>
        </p:nvSpPr>
        <p:spPr>
          <a:xfrm>
            <a:off x="1383541" y="443835"/>
            <a:ext cx="5674264" cy="529086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TextBox 3"/>
          <p:cNvSpPr txBox="1"/>
          <p:nvPr/>
        </p:nvSpPr>
        <p:spPr>
          <a:xfrm>
            <a:off x="2441865" y="4163727"/>
            <a:ext cx="3958936" cy="646331"/>
          </a:xfrm>
          <a:prstGeom prst="rect">
            <a:avLst/>
          </a:prstGeom>
          <a:noFill/>
        </p:spPr>
        <p:txBody>
          <a:bodyPr wrap="square" rtlCol="0">
            <a:spAutoFit/>
          </a:bodyPr>
          <a:lstStyle/>
          <a:p>
            <a:r>
              <a:rPr lang="en-US" dirty="0">
                <a:solidFill>
                  <a:srgbClr val="FF0000"/>
                </a:solidFill>
                <a:latin typeface="Segoe Print" panose="02000600000000000000" pitchFamily="2" charset="0"/>
              </a:rPr>
              <a:t>“This is your problem and this is the operation I have to </a:t>
            </a:r>
            <a:r>
              <a:rPr lang="en-US" u="sng" dirty="0">
                <a:solidFill>
                  <a:srgbClr val="FF0000"/>
                </a:solidFill>
                <a:latin typeface="Segoe Print" panose="02000600000000000000" pitchFamily="2" charset="0"/>
              </a:rPr>
              <a:t>fix it</a:t>
            </a:r>
            <a:r>
              <a:rPr lang="en-US" dirty="0">
                <a:solidFill>
                  <a:srgbClr val="FF0000"/>
                </a:solidFill>
                <a:latin typeface="Segoe Print" panose="02000600000000000000" pitchFamily="2" charset="0"/>
              </a:rPr>
              <a:t>”</a:t>
            </a:r>
          </a:p>
        </p:txBody>
      </p:sp>
    </p:spTree>
    <p:extLst>
      <p:ext uri="{BB962C8B-B14F-4D97-AF65-F5344CB8AC3E}">
        <p14:creationId xmlns:p14="http://schemas.microsoft.com/office/powerpoint/2010/main" val="2913297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758" y="272736"/>
            <a:ext cx="4170807" cy="6248400"/>
          </a:xfrm>
          <a:prstGeom prst="rect">
            <a:avLst/>
          </a:prstGeom>
          <a:noFill/>
          <a:ln w="31750">
            <a:solidFill>
              <a:schemeClr val="tx1"/>
            </a:solidFill>
            <a:miter lim="800000"/>
            <a:headEnd/>
            <a:tailEnd/>
          </a:ln>
          <a:effectLst>
            <a:softEdge rad="317500"/>
          </a:effectLst>
          <a:extLst>
            <a:ext uri="{909E8E84-426E-40DD-AFC4-6F175D3DCCD1}">
              <a14:hiddenFill xmlns:a14="http://schemas.microsoft.com/office/drawing/2010/main">
                <a:solidFill>
                  <a:schemeClr val="accent1"/>
                </a:solidFill>
              </a14:hiddenFill>
            </a:ext>
          </a:extLst>
        </p:spPr>
      </p:pic>
      <p:sp>
        <p:nvSpPr>
          <p:cNvPr id="3" name="Content Placeholder 2"/>
          <p:cNvSpPr>
            <a:spLocks noGrp="1"/>
          </p:cNvSpPr>
          <p:nvPr>
            <p:ph idx="1"/>
          </p:nvPr>
        </p:nvSpPr>
        <p:spPr>
          <a:xfrm>
            <a:off x="4293037" y="577991"/>
            <a:ext cx="4744970" cy="6095090"/>
          </a:xfrm>
        </p:spPr>
        <p:txBody>
          <a:bodyPr>
            <a:normAutofit/>
          </a:bodyPr>
          <a:lstStyle/>
          <a:p>
            <a:r>
              <a:rPr lang="en-US" dirty="0">
                <a:latin typeface="Candara" panose="020E0502030303020204" pitchFamily="34" charset="0"/>
              </a:rPr>
              <a:t>Bob Arnold</a:t>
            </a:r>
          </a:p>
          <a:p>
            <a:r>
              <a:rPr lang="en-US" dirty="0">
                <a:latin typeface="Candara" panose="020E0502030303020204" pitchFamily="34" charset="0"/>
              </a:rPr>
              <a:t>Justin Clapp</a:t>
            </a:r>
          </a:p>
          <a:p>
            <a:r>
              <a:rPr lang="en-US" dirty="0">
                <a:latin typeface="Candara" panose="020E0502030303020204" pitchFamily="34" charset="0"/>
              </a:rPr>
              <a:t>Jacky Kruser</a:t>
            </a:r>
          </a:p>
          <a:p>
            <a:r>
              <a:rPr lang="en-US" dirty="0">
                <a:latin typeface="Candara" panose="020E0502030303020204" pitchFamily="34" charset="0"/>
              </a:rPr>
              <a:t>Anne Buffington</a:t>
            </a:r>
          </a:p>
          <a:p>
            <a:r>
              <a:rPr lang="en-US" dirty="0">
                <a:latin typeface="Candara" panose="020E0502030303020204" pitchFamily="34" charset="0"/>
              </a:rPr>
              <a:t>Nate Baggett</a:t>
            </a:r>
          </a:p>
          <a:p>
            <a:r>
              <a:rPr lang="en-US" dirty="0">
                <a:latin typeface="Candara" panose="020E0502030303020204" pitchFamily="34" charset="0"/>
              </a:rPr>
              <a:t>Melanie Fritz</a:t>
            </a:r>
          </a:p>
          <a:p>
            <a:r>
              <a:rPr lang="en-US" dirty="0">
                <a:latin typeface="Candara" panose="020E0502030303020204" pitchFamily="34" charset="0"/>
              </a:rPr>
              <a:t>Bret Hanlon</a:t>
            </a:r>
          </a:p>
          <a:p>
            <a:r>
              <a:rPr lang="en-US" dirty="0">
                <a:latin typeface="Candara" panose="020E0502030303020204" pitchFamily="34" charset="0"/>
              </a:rPr>
              <a:t>Kyle Bushaw</a:t>
            </a:r>
          </a:p>
          <a:p>
            <a:r>
              <a:rPr lang="en-US" dirty="0">
                <a:latin typeface="Candara" panose="020E0502030303020204" pitchFamily="34" charset="0"/>
              </a:rPr>
              <a:t>Lily </a:t>
            </a:r>
            <a:r>
              <a:rPr lang="en-US" dirty="0" err="1">
                <a:latin typeface="Candara" panose="020E0502030303020204" pitchFamily="34" charset="0"/>
              </a:rPr>
              <a:t>Stalter</a:t>
            </a:r>
            <a:endParaRPr lang="en-US" dirty="0">
              <a:latin typeface="Candara" panose="020E0502030303020204" pitchFamily="34" charset="0"/>
            </a:endParaRPr>
          </a:p>
          <a:p>
            <a:r>
              <a:rPr lang="en-US" dirty="0">
                <a:latin typeface="Candara" panose="020E0502030303020204" pitchFamily="34" charset="0"/>
              </a:rPr>
              <a:t>Taylor Bradley</a:t>
            </a:r>
          </a:p>
          <a:p>
            <a:pPr marL="0" indent="0">
              <a:buNone/>
            </a:pPr>
            <a:endParaRPr lang="en-US" dirty="0">
              <a:latin typeface="Candara" panose="020E0502030303020204" pitchFamily="34" charset="0"/>
            </a:endParaRPr>
          </a:p>
        </p:txBody>
      </p:sp>
      <p:sp>
        <p:nvSpPr>
          <p:cNvPr id="4" name="TextBox 3">
            <a:extLst>
              <a:ext uri="{FF2B5EF4-FFF2-40B4-BE49-F238E27FC236}">
                <a16:creationId xmlns:a16="http://schemas.microsoft.com/office/drawing/2014/main" id="{7322014E-A153-47A1-BC01-E79DCA4E8649}"/>
              </a:ext>
            </a:extLst>
          </p:cNvPr>
          <p:cNvSpPr txBox="1"/>
          <p:nvPr/>
        </p:nvSpPr>
        <p:spPr>
          <a:xfrm>
            <a:off x="7275461" y="424814"/>
            <a:ext cx="4916539" cy="3077766"/>
          </a:xfrm>
          <a:prstGeom prst="rect">
            <a:avLst/>
          </a:prstGeom>
          <a:noFill/>
        </p:spPr>
        <p:txBody>
          <a:bodyPr wrap="none" rtlCol="0">
            <a:spAutoFit/>
          </a:bodyPr>
          <a:lstStyle/>
          <a:p>
            <a:r>
              <a:rPr lang="en-US" sz="3200" b="1" dirty="0">
                <a:latin typeface="Candara" panose="020E0502030303020204" pitchFamily="34" charset="0"/>
              </a:rPr>
              <a:t>Thank you!  </a:t>
            </a:r>
            <a:endParaRPr lang="en-US" b="1" dirty="0"/>
          </a:p>
          <a:p>
            <a:r>
              <a:rPr lang="en-US" dirty="0">
                <a:hlinkClick r:id="rId3"/>
              </a:rPr>
              <a:t>schwarze@surgery.wisc.edu</a:t>
            </a:r>
            <a:endParaRPr lang="en-US" dirty="0"/>
          </a:p>
          <a:p>
            <a:endParaRPr lang="en-US" dirty="0">
              <a:latin typeface="Candara" panose="020E0502030303020204" pitchFamily="34" charset="0"/>
            </a:endParaRPr>
          </a:p>
          <a:p>
            <a:r>
              <a:rPr lang="en-US" dirty="0">
                <a:latin typeface="Candara" panose="020E0502030303020204" pitchFamily="34" charset="0"/>
              </a:rPr>
              <a:t>Additional Resources:</a:t>
            </a:r>
          </a:p>
          <a:p>
            <a:r>
              <a:rPr lang="en-US" dirty="0">
                <a:solidFill>
                  <a:prstClr val="black"/>
                </a:solidFill>
                <a:hlinkClick r:id="rId4"/>
              </a:rPr>
              <a:t>https://www.youtube.com/watch?v=FnS3K44sbu0</a:t>
            </a:r>
            <a:endParaRPr lang="en-US" dirty="0">
              <a:solidFill>
                <a:prstClr val="black"/>
              </a:solidFill>
            </a:endParaRPr>
          </a:p>
          <a:p>
            <a:r>
              <a:rPr lang="en-US" dirty="0">
                <a:latin typeface="Candara" panose="020E0502030303020204" pitchFamily="34" charset="0"/>
                <a:hlinkClick r:id="rId5"/>
              </a:rPr>
              <a:t>https://www.hipxchange.org/BCWC</a:t>
            </a:r>
            <a:endParaRPr lang="en-US" dirty="0">
              <a:latin typeface="Candara" panose="020E0502030303020204" pitchFamily="34" charset="0"/>
            </a:endParaRPr>
          </a:p>
          <a:p>
            <a:r>
              <a:rPr lang="en-US" dirty="0">
                <a:latin typeface="Candara" panose="020E0502030303020204" pitchFamily="34" charset="0"/>
                <a:hlinkClick r:id="rId6"/>
              </a:rPr>
              <a:t>https://www.patientpreferences.org</a:t>
            </a:r>
            <a:endParaRPr lang="en-US" dirty="0">
              <a:latin typeface="Candara" panose="020E0502030303020204" pitchFamily="34" charset="0"/>
            </a:endParaRPr>
          </a:p>
          <a:p>
            <a:endParaRPr lang="en-US" dirty="0">
              <a:latin typeface="Candara" panose="020E0502030303020204" pitchFamily="34" charset="0"/>
            </a:endParaRPr>
          </a:p>
          <a:p>
            <a:endParaRPr lang="en-US" dirty="0"/>
          </a:p>
          <a:p>
            <a:endParaRPr lang="en-US" dirty="0"/>
          </a:p>
        </p:txBody>
      </p:sp>
      <p:pic>
        <p:nvPicPr>
          <p:cNvPr id="5" name="Picture 4">
            <a:extLst>
              <a:ext uri="{FF2B5EF4-FFF2-40B4-BE49-F238E27FC236}">
                <a16:creationId xmlns:a16="http://schemas.microsoft.com/office/drawing/2014/main" id="{0AD6F8CC-1392-4CAB-9FED-E0E8D7A6D191}"/>
              </a:ext>
            </a:extLst>
          </p:cNvPr>
          <p:cNvPicPr>
            <a:picLocks noChangeAspect="1"/>
          </p:cNvPicPr>
          <p:nvPr/>
        </p:nvPicPr>
        <p:blipFill>
          <a:blip r:embed="rId7"/>
          <a:stretch>
            <a:fillRect/>
          </a:stretch>
        </p:blipFill>
        <p:spPr>
          <a:xfrm>
            <a:off x="7131651" y="4126591"/>
            <a:ext cx="4613189" cy="2306595"/>
          </a:xfrm>
          <a:prstGeom prst="rect">
            <a:avLst/>
          </a:prstGeom>
        </p:spPr>
      </p:pic>
    </p:spTree>
    <p:extLst>
      <p:ext uri="{BB962C8B-B14F-4D97-AF65-F5344CB8AC3E}">
        <p14:creationId xmlns:p14="http://schemas.microsoft.com/office/powerpoint/2010/main" val="380336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76300" y="-27146"/>
            <a:ext cx="13544550" cy="6885146"/>
          </a:xfrm>
          <a:prstGeom prst="rect">
            <a:avLst/>
          </a:prstGeom>
        </p:spPr>
      </p:pic>
    </p:spTree>
    <p:extLst>
      <p:ext uri="{BB962C8B-B14F-4D97-AF65-F5344CB8AC3E}">
        <p14:creationId xmlns:p14="http://schemas.microsoft.com/office/powerpoint/2010/main" val="1008740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4660" y="4852170"/>
            <a:ext cx="9999131" cy="1569660"/>
          </a:xfrm>
          <a:prstGeom prst="rect">
            <a:avLst/>
          </a:prstGeom>
          <a:noFill/>
          <a:ln>
            <a:solidFill>
              <a:schemeClr val="tx1"/>
            </a:solidFill>
            <a:prstDash val="lgDash"/>
          </a:ln>
        </p:spPr>
        <p:txBody>
          <a:bodyPr wrap="square" rtlCol="0">
            <a:spAutoFit/>
          </a:bodyPr>
          <a:lstStyle/>
          <a:p>
            <a:r>
              <a:rPr lang="en-US" sz="1200" dirty="0">
                <a:latin typeface="Comic Sans MS" panose="030F0702030302020204" pitchFamily="66" charset="0"/>
              </a:rPr>
              <a:t>So we give a grade to uh, prostate cancer, and it’s like different from any other cancers. </a:t>
            </a:r>
            <a:r>
              <a:rPr lang="en-US" sz="1200" dirty="0">
                <a:solidFill>
                  <a:srgbClr val="FF0000"/>
                </a:solidFill>
                <a:latin typeface="Comic Sans MS" panose="030F0702030302020204" pitchFamily="66" charset="0"/>
              </a:rPr>
              <a:t>We give it what’s called a Gleason score. Gleason’s just uh, the guy’s name. So they run </a:t>
            </a:r>
            <a:r>
              <a:rPr lang="en-US" sz="1200" dirty="0" err="1">
                <a:solidFill>
                  <a:srgbClr val="FF0000"/>
                </a:solidFill>
                <a:latin typeface="Comic Sans MS" panose="030F0702030302020204" pitchFamily="66" charset="0"/>
              </a:rPr>
              <a:t>fr</a:t>
            </a:r>
            <a:r>
              <a:rPr lang="en-US" sz="1200" dirty="0">
                <a:solidFill>
                  <a:srgbClr val="FF0000"/>
                </a:solidFill>
                <a:latin typeface="Comic Sans MS" panose="030F0702030302020204" pitchFamily="66" charset="0"/>
              </a:rPr>
              <a:t>—you know, theoretically it can run from 1 to 10</a:t>
            </a:r>
            <a:r>
              <a:rPr lang="en-US" sz="1200" dirty="0">
                <a:latin typeface="Comic Sans MS" panose="030F0702030302020204" pitchFamily="66" charset="0"/>
              </a:rPr>
              <a:t>, but I’ve never seen anything less than 5. It’s given by pathologists. They look at it and they, by the way how it looks under the microscope they decide whether it’s going to be a number. So the lowest I’ve seen 5, the highest I’ve seen 10. 10’s obviously really bad. 5 is probably the better variety. So yours came back a 6. Which is, which is a good variety. Um, and lately somebody with 6 a lot of times we watch these people. We don’t even treat them. We just watch them. However in your particular case, there was a lot of cancer. It wasn’t in, in one or two spots. As a matter of fact it was in uh, in a number of spots. Uh, one, two, three, you know, so there was um, you know, there’s some, um, you know, a little bit more than just a little bit. So even though it’s 6, I would still, here, we come back a total of 6 out of 12, uh pieces</a:t>
            </a:r>
          </a:p>
        </p:txBody>
      </p:sp>
      <p:sp>
        <p:nvSpPr>
          <p:cNvPr id="5" name="TextBox 4"/>
          <p:cNvSpPr txBox="1"/>
          <p:nvPr/>
        </p:nvSpPr>
        <p:spPr>
          <a:xfrm>
            <a:off x="287868" y="675110"/>
            <a:ext cx="9279466" cy="1754326"/>
          </a:xfrm>
          <a:prstGeom prst="rect">
            <a:avLst/>
          </a:prstGeom>
          <a:noFill/>
          <a:ln>
            <a:solidFill>
              <a:schemeClr val="tx1"/>
            </a:solidFill>
            <a:prstDash val="sysDash"/>
          </a:ln>
        </p:spPr>
        <p:txBody>
          <a:bodyPr wrap="square" rtlCol="0">
            <a:spAutoFit/>
          </a:bodyPr>
          <a:lstStyle/>
          <a:p>
            <a:r>
              <a:rPr lang="en-US" sz="1200" dirty="0">
                <a:latin typeface="Comic Sans MS" panose="030F0702030302020204" pitchFamily="66" charset="0"/>
              </a:rPr>
              <a:t>as far as esophageal cancer, or most cancer, these stages one to four, four being the most advanced and one being the earliest. But really for esophageal cancer </a:t>
            </a:r>
            <a:r>
              <a:rPr lang="en-US" sz="1200" dirty="0">
                <a:solidFill>
                  <a:srgbClr val="FF0000"/>
                </a:solidFill>
                <a:latin typeface="Comic Sans MS" panose="030F0702030302020204" pitchFamily="66" charset="0"/>
              </a:rPr>
              <a:t>there is stage 1A 1B, 2A 2B, 3A 3B, 3A 3B 3C, 4A and 4B… </a:t>
            </a:r>
            <a:r>
              <a:rPr lang="en-US" sz="1200" dirty="0">
                <a:latin typeface="Comic Sans MS" panose="030F0702030302020204" pitchFamily="66" charset="0"/>
              </a:rPr>
              <a:t>[snores], makes your head explode, right?! It’s kind of confusing, so I boil it down to basically three main groups. The first one is early stage, [writing on paper, as if to show her a diagram], an intermediate stage… [still writing], and then advanced stage. So going  back to our picture here, early stage is when it’s confined to just the esophagus, hasn’t burrowed very deep, is very superficial… chances of it being in the lymph nodes are extremely low, hasn’t spread to other areas. That’s early stage. Intermediate stage is typically when, and that’s the stage we see most patients, because… these don’t start causing problems, difficulty swallowing, things like that, until it gets to that intermediate stage. Um, and that’s where it’s in the esophagus, and it’s burrowed through some of the layers of the esophageal wall, and it’s gotten in to the lymph nodes. </a:t>
            </a:r>
          </a:p>
        </p:txBody>
      </p:sp>
      <p:sp>
        <p:nvSpPr>
          <p:cNvPr id="6" name="TextBox 5"/>
          <p:cNvSpPr txBox="1"/>
          <p:nvPr/>
        </p:nvSpPr>
        <p:spPr>
          <a:xfrm>
            <a:off x="1066801" y="2850759"/>
            <a:ext cx="10363199" cy="1384995"/>
          </a:xfrm>
          <a:prstGeom prst="rect">
            <a:avLst/>
          </a:prstGeom>
          <a:noFill/>
          <a:ln>
            <a:solidFill>
              <a:schemeClr val="tx1"/>
            </a:solidFill>
            <a:prstDash val="lgDashDotDot"/>
          </a:ln>
        </p:spPr>
        <p:txBody>
          <a:bodyPr wrap="square" rtlCol="0">
            <a:spAutoFit/>
          </a:bodyPr>
          <a:lstStyle/>
          <a:p>
            <a:r>
              <a:rPr lang="en-US" sz="1200" dirty="0">
                <a:latin typeface="Comic Sans MS" panose="030F0702030302020204" pitchFamily="66" charset="0"/>
              </a:rPr>
              <a:t>I want to tell you about two terms that we use to describe cancer so you are familiar with because those are sometimes confusing. One is called- grade. A grade is how the cells looks like under the microscope. </a:t>
            </a:r>
            <a:r>
              <a:rPr lang="en-US" sz="1200" dirty="0">
                <a:solidFill>
                  <a:srgbClr val="FF0000"/>
                </a:solidFill>
                <a:latin typeface="Comic Sans MS" panose="030F0702030302020204" pitchFamily="66" charset="0"/>
              </a:rPr>
              <a:t>So there is grade one, two, and three, and [inaudible 10:12] and high grade and so on and so forth</a:t>
            </a:r>
            <a:r>
              <a:rPr lang="en-US" sz="1200" dirty="0">
                <a:latin typeface="Comic Sans MS" panose="030F0702030302020204" pitchFamily="66" charset="0"/>
              </a:rPr>
              <a:t>. So you have high grade cancer. Meaning, an aggressive type of cells. </a:t>
            </a:r>
            <a:r>
              <a:rPr lang="en-US" sz="1200" dirty="0" err="1">
                <a:latin typeface="Comic Sans MS" panose="030F0702030302020204" pitchFamily="66" charset="0"/>
              </a:rPr>
              <a:t>‘Cause</a:t>
            </a:r>
            <a:r>
              <a:rPr lang="en-US" sz="1200" dirty="0">
                <a:latin typeface="Comic Sans MS" panose="030F0702030302020204" pitchFamily="66" charset="0"/>
              </a:rPr>
              <a:t> grade describes cells. And you have high grade, meaning high aggressive cells. The stage sounds very </a:t>
            </a:r>
            <a:r>
              <a:rPr lang="en-US" sz="1200" dirty="0" err="1">
                <a:latin typeface="Comic Sans MS" panose="030F0702030302020204" pitchFamily="66" charset="0"/>
              </a:rPr>
              <a:t>sif</a:t>
            </a:r>
            <a:r>
              <a:rPr lang="en-US" sz="1200" dirty="0">
                <a:latin typeface="Comic Sans MS" panose="030F0702030302020204" pitchFamily="66" charset="0"/>
              </a:rPr>
              <a:t>- similar to grade but it’s, it’s des- it’s um used in different manner. Stage, it describes where the cancer have traveled to. So we have stage one, two, three, and four</a:t>
            </a:r>
            <a:r>
              <a:rPr lang="en-US" sz="1200" dirty="0">
                <a:solidFill>
                  <a:srgbClr val="0070C0"/>
                </a:solidFill>
                <a:latin typeface="Comic Sans MS" panose="030F0702030302020204" pitchFamily="66" charset="0"/>
              </a:rPr>
              <a:t>. Stage one is when the cancer is limited to its organ. Here, it’s the uterus. Stage two is when the cancer in the uterus have gone to the cervix. Stage three is when the cancer of the uterus have gone to the tubes, to the ovaries, to the lymph nodes. And stage four is beyond.</a:t>
            </a:r>
            <a:r>
              <a:rPr lang="en-US" sz="1200" dirty="0">
                <a:latin typeface="Comic Sans MS" panose="030F0702030302020204" pitchFamily="66" charset="0"/>
              </a:rPr>
              <a:t> We don’t know what your stage is. We don’t know</a:t>
            </a:r>
          </a:p>
        </p:txBody>
      </p:sp>
      <p:sp>
        <p:nvSpPr>
          <p:cNvPr id="7" name="TextBox 6"/>
          <p:cNvSpPr txBox="1"/>
          <p:nvPr/>
        </p:nvSpPr>
        <p:spPr>
          <a:xfrm>
            <a:off x="3454400" y="213445"/>
            <a:ext cx="5618846" cy="461665"/>
          </a:xfrm>
          <a:prstGeom prst="rect">
            <a:avLst/>
          </a:prstGeom>
          <a:noFill/>
        </p:spPr>
        <p:txBody>
          <a:bodyPr wrap="none" rtlCol="0">
            <a:spAutoFit/>
          </a:bodyPr>
          <a:lstStyle/>
          <a:p>
            <a:r>
              <a:rPr lang="en-US" sz="2400" b="1" dirty="0">
                <a:latin typeface="Segoe Print" panose="02000600000000000000" pitchFamily="2" charset="0"/>
              </a:rPr>
              <a:t>Education about Stage and Grade</a:t>
            </a:r>
          </a:p>
        </p:txBody>
      </p:sp>
    </p:spTree>
    <p:extLst>
      <p:ext uri="{BB962C8B-B14F-4D97-AF65-F5344CB8AC3E}">
        <p14:creationId xmlns:p14="http://schemas.microsoft.com/office/powerpoint/2010/main" val="1406541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9469" y="1752600"/>
            <a:ext cx="11116732" cy="1200329"/>
          </a:xfrm>
          <a:prstGeom prst="rect">
            <a:avLst/>
          </a:prstGeom>
          <a:noFill/>
          <a:ln>
            <a:solidFill>
              <a:schemeClr val="tx1"/>
            </a:solidFill>
            <a:prstDash val="dashDot"/>
          </a:ln>
        </p:spPr>
        <p:txBody>
          <a:bodyPr wrap="square" rtlCol="0">
            <a:spAutoFit/>
          </a:bodyPr>
          <a:lstStyle/>
          <a:p>
            <a:r>
              <a:rPr lang="en-US" sz="1200" dirty="0">
                <a:latin typeface="Comic Sans MS" panose="030F0702030302020204" pitchFamily="66" charset="0"/>
              </a:rPr>
              <a:t>Now, </a:t>
            </a:r>
            <a:r>
              <a:rPr lang="en-US" sz="1200" dirty="0">
                <a:solidFill>
                  <a:srgbClr val="FF0000"/>
                </a:solidFill>
                <a:latin typeface="Comic Sans MS" panose="030F0702030302020204" pitchFamily="66" charset="0"/>
              </a:rPr>
              <a:t>the esophagus is a muscular tube, it’s made up of multiple layers, inside layer is the mucosa</a:t>
            </a:r>
            <a:r>
              <a:rPr lang="en-US" sz="1200" dirty="0">
                <a:latin typeface="Comic Sans MS" panose="030F0702030302020204" pitchFamily="66" charset="0"/>
              </a:rPr>
              <a:t>, like the inside of your mouth. </a:t>
            </a:r>
            <a:r>
              <a:rPr lang="en-US" sz="1200" b="1" dirty="0">
                <a:latin typeface="Comic Sans MS" panose="030F0702030302020204" pitchFamily="66" charset="0"/>
              </a:rPr>
              <a:t>Patient: </a:t>
            </a:r>
            <a:r>
              <a:rPr lang="en-US" sz="1200" dirty="0" err="1">
                <a:latin typeface="Comic Sans MS" panose="030F0702030302020204" pitchFamily="66" charset="0"/>
              </a:rPr>
              <a:t>Mhm</a:t>
            </a:r>
            <a:r>
              <a:rPr lang="en-US" sz="1200" dirty="0">
                <a:latin typeface="Comic Sans MS" panose="030F0702030302020204" pitchFamily="66" charset="0"/>
              </a:rPr>
              <a:t>. </a:t>
            </a:r>
            <a:r>
              <a:rPr lang="en-US" sz="1200" b="1" dirty="0">
                <a:latin typeface="Comic Sans MS" panose="030F0702030302020204" pitchFamily="66" charset="0"/>
              </a:rPr>
              <a:t>Surgeon: </a:t>
            </a:r>
            <a:r>
              <a:rPr lang="en-US" sz="1200" dirty="0">
                <a:latin typeface="Comic Sans MS" panose="030F0702030302020204" pitchFamily="66" charset="0"/>
              </a:rPr>
              <a:t>Next layer is submucosa then there are two muscle layers, one running… circular muscle fibers that run around the esophagus and then there’s longitudinal ones that go up and down. There’s two layers of muscle, and then outside of that is some surrounding fat in the lymph nodes. These cancers, they tend to happen, start on the inside, of the mucosa. And then they get bigger and they grow deeper through the wall of the esophagus. And if they get to a certain depth, then there is a possibility that the cancer cells can spread through the lymphatic channels that connect the lymph nodes- </a:t>
            </a:r>
            <a:r>
              <a:rPr lang="en-US" sz="1200" b="1" dirty="0">
                <a:latin typeface="Comic Sans MS" panose="030F0702030302020204" pitchFamily="66" charset="0"/>
              </a:rPr>
              <a:t>Patient: </a:t>
            </a:r>
            <a:r>
              <a:rPr lang="en-US" sz="1200" dirty="0" err="1">
                <a:latin typeface="Comic Sans MS" panose="030F0702030302020204" pitchFamily="66" charset="0"/>
              </a:rPr>
              <a:t>Mhm</a:t>
            </a:r>
            <a:r>
              <a:rPr lang="en-US" sz="1200" dirty="0">
                <a:latin typeface="Comic Sans MS" panose="030F0702030302020204" pitchFamily="66" charset="0"/>
              </a:rPr>
              <a:t>. </a:t>
            </a:r>
            <a:r>
              <a:rPr lang="en-US" sz="1200" b="1" dirty="0">
                <a:latin typeface="Comic Sans MS" panose="030F0702030302020204" pitchFamily="66" charset="0"/>
              </a:rPr>
              <a:t>Surgeon: </a:t>
            </a:r>
            <a:r>
              <a:rPr lang="en-US" sz="1200" dirty="0">
                <a:latin typeface="Comic Sans MS" panose="030F0702030302020204" pitchFamily="66" charset="0"/>
              </a:rPr>
              <a:t>Go to the lymph nodes, and then can go to other places in the body. Ok? So that’s just the basic anatomy of things. </a:t>
            </a:r>
          </a:p>
        </p:txBody>
      </p:sp>
      <p:sp>
        <p:nvSpPr>
          <p:cNvPr id="3" name="TextBox 2"/>
          <p:cNvSpPr txBox="1"/>
          <p:nvPr/>
        </p:nvSpPr>
        <p:spPr>
          <a:xfrm>
            <a:off x="2362201" y="3242733"/>
            <a:ext cx="9499599" cy="1384995"/>
          </a:xfrm>
          <a:prstGeom prst="rect">
            <a:avLst/>
          </a:prstGeom>
          <a:noFill/>
          <a:ln>
            <a:solidFill>
              <a:schemeClr val="tx1"/>
            </a:solidFill>
            <a:prstDash val="dashDot"/>
          </a:ln>
        </p:spPr>
        <p:txBody>
          <a:bodyPr wrap="square" rtlCol="0">
            <a:spAutoFit/>
          </a:bodyPr>
          <a:lstStyle/>
          <a:p>
            <a:r>
              <a:rPr lang="en-US" sz="1200" dirty="0">
                <a:latin typeface="Comic Sans MS" panose="030F0702030302020204" pitchFamily="66" charset="0"/>
              </a:rPr>
              <a:t>so one artery in the neck, this artery [inaudible 1:18] on the right side. Here’s the skull. </a:t>
            </a:r>
            <a:r>
              <a:rPr lang="en-US" sz="1200" dirty="0">
                <a:solidFill>
                  <a:srgbClr val="0070C0"/>
                </a:solidFill>
                <a:latin typeface="Comic Sans MS" panose="030F0702030302020204" pitchFamily="66" charset="0"/>
              </a:rPr>
              <a:t>One enters the skull, with these small branches and uh, after a while it makes a big bifurcation, and, this artery is main artery, supply blood all the spots in the brain, and they call it middle cerebral artery…and we call it MCA, we abbreviate it MCA </a:t>
            </a:r>
            <a:r>
              <a:rPr lang="en-US" sz="1200" dirty="0">
                <a:latin typeface="Comic Sans MS" panose="030F0702030302020204" pitchFamily="66" charset="0"/>
              </a:rPr>
              <a:t>and this is second most common location for the brain aneurysms. And you have aneurysm like this. It’s around four, five millimeters. Uh, it’s uh, size-wise it’s right at the border, to be concerning, but what has, has a little daughter sac, or daughter tit, we call it Murphy’s tit, and it looks like it’s ready to rupture. So when we see that kind of feature, the sizes are borderline, that justifies for the treatment, because once you burst an aneurysm… there’s a fifty percent chance you’ll die at the spot, can’t even make it to the hospital. </a:t>
            </a:r>
          </a:p>
        </p:txBody>
      </p:sp>
      <p:sp>
        <p:nvSpPr>
          <p:cNvPr id="4" name="TextBox 3"/>
          <p:cNvSpPr txBox="1"/>
          <p:nvPr/>
        </p:nvSpPr>
        <p:spPr>
          <a:xfrm>
            <a:off x="4633436" y="712979"/>
            <a:ext cx="2478564" cy="461665"/>
          </a:xfrm>
          <a:prstGeom prst="rect">
            <a:avLst/>
          </a:prstGeom>
          <a:noFill/>
        </p:spPr>
        <p:txBody>
          <a:bodyPr wrap="none" rtlCol="0">
            <a:spAutoFit/>
          </a:bodyPr>
          <a:lstStyle/>
          <a:p>
            <a:r>
              <a:rPr lang="en-US" sz="2400" b="1" dirty="0">
                <a:latin typeface="Segoe Print" panose="02000600000000000000" pitchFamily="2" charset="0"/>
              </a:rPr>
              <a:t>Anatomy Class</a:t>
            </a:r>
          </a:p>
        </p:txBody>
      </p:sp>
    </p:spTree>
    <p:extLst>
      <p:ext uri="{BB962C8B-B14F-4D97-AF65-F5344CB8AC3E}">
        <p14:creationId xmlns:p14="http://schemas.microsoft.com/office/powerpoint/2010/main" val="905006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874" y="2228918"/>
            <a:ext cx="9618129" cy="2677656"/>
          </a:xfrm>
          <a:prstGeom prst="rect">
            <a:avLst/>
          </a:prstGeom>
          <a:noFill/>
          <a:ln>
            <a:solidFill>
              <a:schemeClr val="tx1"/>
            </a:solidFill>
            <a:prstDash val="sysDot"/>
          </a:ln>
        </p:spPr>
        <p:txBody>
          <a:bodyPr wrap="square" rtlCol="0">
            <a:spAutoFit/>
          </a:bodyPr>
          <a:lstStyle/>
          <a:p>
            <a:r>
              <a:rPr lang="en-US" sz="1200" dirty="0">
                <a:latin typeface="Comic Sans MS" panose="030F0702030302020204" pitchFamily="66" charset="0"/>
              </a:rPr>
              <a:t>And at the end of it, it results in that the tumor in the lower part of your esophagus and two thirds of your esophagus and one third of your stomach being removed, alright? Now we have to take those wide margins out of there because this cancer has, it kind of has a habit of being able to grow up the esophagus very rapidly. Well, not just from the point where you find it, but also infiltrates up there to those layers of the esophagus, very high as well. And they can do the same thing down into the stomach, so that’s why we have to have these margins, are fairly long, alright? But, practically what that looks like, as I have shown before, is the fact that if you have an esophagus, and a stomach, that’s right there it goes through the hiatus here, your chest cavity that’s your abdominal cavity, if you have your tumor right there, which is where it was, alright, and then through that tumor you had…there’s a stent, alright? That’s what I’m stenting open. But now that the stent is gone, to take this tumor out, alright, there’s your collarbones coming together right there, we have to take the esophagus from about here, and take a third of the stomach right here, and remove all of this. Okay? Then that’s essentially removing the cancer and any possible tissues involved as well. Now that only leaves you with an open esophagus and it leaves you with a stomach like this, and we bring the both of them together, </a:t>
            </a:r>
            <a:r>
              <a:rPr lang="en-US" sz="1200" dirty="0">
                <a:solidFill>
                  <a:srgbClr val="0070C0"/>
                </a:solidFill>
                <a:latin typeface="Comic Sans MS" panose="030F0702030302020204" pitchFamily="66" charset="0"/>
              </a:rPr>
              <a:t>we actually bring that stomach up through the hole that’s left, through the hiatus, bring it all the way up and through an incision in your neck we put it together. </a:t>
            </a:r>
            <a:r>
              <a:rPr lang="en-US" sz="1200" dirty="0">
                <a:latin typeface="Comic Sans MS" panose="030F0702030302020204" pitchFamily="66" charset="0"/>
              </a:rPr>
              <a:t>[drawing] Put it together with your esophagus. And it will lie in a position probably just right about right here. So that is called a gastric pull-up. And that’s the way we reconnect you again, to make up the distance that-</a:t>
            </a:r>
          </a:p>
        </p:txBody>
      </p:sp>
      <p:sp>
        <p:nvSpPr>
          <p:cNvPr id="4" name="TextBox 3"/>
          <p:cNvSpPr txBox="1"/>
          <p:nvPr/>
        </p:nvSpPr>
        <p:spPr>
          <a:xfrm>
            <a:off x="954818" y="5115944"/>
            <a:ext cx="10930464" cy="1200329"/>
          </a:xfrm>
          <a:prstGeom prst="rect">
            <a:avLst/>
          </a:prstGeom>
          <a:noFill/>
          <a:ln>
            <a:solidFill>
              <a:schemeClr val="tx1"/>
            </a:solidFill>
            <a:prstDash val="lgDashDotDot"/>
          </a:ln>
        </p:spPr>
        <p:txBody>
          <a:bodyPr wrap="square" rtlCol="0">
            <a:spAutoFit/>
          </a:bodyPr>
          <a:lstStyle/>
          <a:p>
            <a:r>
              <a:rPr lang="en-US" sz="1200" dirty="0">
                <a:latin typeface="Comic Sans MS" panose="030F0702030302020204" pitchFamily="66" charset="0"/>
              </a:rPr>
              <a:t>Okay? Now they’re pointing at this other small area that is also within the middle lobe that’s not, in my opinion, entirely convincing of being a separate area of tumor, um, we, we see a lot of things that look sort of like that. Like a lymph node in transit and some other things. Um, and, </a:t>
            </a:r>
            <a:r>
              <a:rPr lang="en-US" sz="1200" dirty="0">
                <a:solidFill>
                  <a:srgbClr val="FF0000"/>
                </a:solidFill>
                <a:latin typeface="Comic Sans MS" panose="030F0702030302020204" pitchFamily="66" charset="0"/>
              </a:rPr>
              <a:t>surgically we like to look at this in a whole bunch of ways but we can, we can see that, that margin here, between the upper lobe and the middle lobe, this, this tumor is kind of up against the fissure</a:t>
            </a:r>
            <a:r>
              <a:rPr lang="en-US" sz="1200" dirty="0">
                <a:latin typeface="Comic Sans MS" panose="030F0702030302020204" pitchFamily="66" charset="0"/>
              </a:rPr>
              <a:t>, um, but it’s in an area where that fissure is usually more separate, so I think that, that the tumor could be resected, or taken out with a what’s called a right middle lobectomy. And… whenever we, look at… folks who have some emphysema and we talk about, taking part of the lung out, we always have to think about it. Right? </a:t>
            </a:r>
          </a:p>
        </p:txBody>
      </p:sp>
      <p:sp>
        <p:nvSpPr>
          <p:cNvPr id="5" name="TextBox 4"/>
          <p:cNvSpPr txBox="1"/>
          <p:nvPr/>
        </p:nvSpPr>
        <p:spPr>
          <a:xfrm>
            <a:off x="4597401" y="444012"/>
            <a:ext cx="1999265" cy="461665"/>
          </a:xfrm>
          <a:prstGeom prst="rect">
            <a:avLst/>
          </a:prstGeom>
          <a:noFill/>
        </p:spPr>
        <p:txBody>
          <a:bodyPr wrap="none" rtlCol="0">
            <a:spAutoFit/>
          </a:bodyPr>
          <a:lstStyle/>
          <a:p>
            <a:r>
              <a:rPr lang="en-US" sz="2400" b="1" dirty="0">
                <a:latin typeface="Segoe Print" panose="02000600000000000000" pitchFamily="2" charset="0"/>
              </a:rPr>
              <a:t>How I Do It</a:t>
            </a:r>
          </a:p>
        </p:txBody>
      </p:sp>
      <p:sp>
        <p:nvSpPr>
          <p:cNvPr id="2" name="TextBox 1"/>
          <p:cNvSpPr txBox="1"/>
          <p:nvPr/>
        </p:nvSpPr>
        <p:spPr>
          <a:xfrm>
            <a:off x="3881887" y="1373217"/>
            <a:ext cx="7774889" cy="646331"/>
          </a:xfrm>
          <a:prstGeom prst="rect">
            <a:avLst/>
          </a:prstGeom>
          <a:noFill/>
          <a:ln>
            <a:solidFill>
              <a:schemeClr val="tx1"/>
            </a:solidFill>
            <a:prstDash val="dash"/>
          </a:ln>
        </p:spPr>
        <p:txBody>
          <a:bodyPr wrap="square" rtlCol="0">
            <a:spAutoFit/>
          </a:bodyPr>
          <a:lstStyle/>
          <a:p>
            <a:r>
              <a:rPr lang="en-US" sz="1200" dirty="0">
                <a:latin typeface="Comic Sans MS" panose="030F0702030302020204" pitchFamily="66" charset="0"/>
              </a:rPr>
              <a:t>Um, and then you cut it off urethra, you, that, that’s when the prostate’s completely out. You take the bladder neck and urethra and you put it back together. And then you </a:t>
            </a:r>
            <a:r>
              <a:rPr lang="en-US" sz="1200" dirty="0">
                <a:solidFill>
                  <a:srgbClr val="FF0000"/>
                </a:solidFill>
                <a:latin typeface="Comic Sans MS" panose="030F0702030302020204" pitchFamily="66" charset="0"/>
              </a:rPr>
              <a:t>do a continuous suture </a:t>
            </a:r>
            <a:r>
              <a:rPr lang="en-US" sz="1200" dirty="0">
                <a:latin typeface="Comic Sans MS" panose="030F0702030302020204" pitchFamily="66" charset="0"/>
              </a:rPr>
              <a:t>to put it back together. </a:t>
            </a:r>
          </a:p>
        </p:txBody>
      </p:sp>
    </p:spTree>
    <p:extLst>
      <p:ext uri="{BB962C8B-B14F-4D97-AF65-F5344CB8AC3E}">
        <p14:creationId xmlns:p14="http://schemas.microsoft.com/office/powerpoint/2010/main" val="1159970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6201" y="179898"/>
            <a:ext cx="4281941" cy="461665"/>
          </a:xfrm>
          <a:prstGeom prst="rect">
            <a:avLst/>
          </a:prstGeom>
          <a:noFill/>
        </p:spPr>
        <p:txBody>
          <a:bodyPr wrap="none" rtlCol="0">
            <a:spAutoFit/>
          </a:bodyPr>
          <a:lstStyle/>
          <a:p>
            <a:r>
              <a:rPr lang="en-US" sz="2400" b="1" dirty="0">
                <a:latin typeface="Segoe Print" panose="02000600000000000000" pitchFamily="2" charset="0"/>
              </a:rPr>
              <a:t>Descriptions of Procedures</a:t>
            </a:r>
          </a:p>
        </p:txBody>
      </p:sp>
      <p:pic>
        <p:nvPicPr>
          <p:cNvPr id="7" name="Picture 6">
            <a:extLst>
              <a:ext uri="{FF2B5EF4-FFF2-40B4-BE49-F238E27FC236}">
                <a16:creationId xmlns:a16="http://schemas.microsoft.com/office/drawing/2014/main" id="{B37BB391-F806-8451-FCEC-5A8840E2CFC2}"/>
              </a:ext>
            </a:extLst>
          </p:cNvPr>
          <p:cNvPicPr>
            <a:picLocks noChangeAspect="1"/>
          </p:cNvPicPr>
          <p:nvPr/>
        </p:nvPicPr>
        <p:blipFill>
          <a:blip r:embed="rId3"/>
          <a:stretch>
            <a:fillRect/>
          </a:stretch>
        </p:blipFill>
        <p:spPr>
          <a:xfrm>
            <a:off x="346973" y="782700"/>
            <a:ext cx="11498053" cy="5511262"/>
          </a:xfrm>
          <a:prstGeom prst="rect">
            <a:avLst/>
          </a:prstGeom>
        </p:spPr>
      </p:pic>
    </p:spTree>
    <p:extLst>
      <p:ext uri="{BB962C8B-B14F-4D97-AF65-F5344CB8AC3E}">
        <p14:creationId xmlns:p14="http://schemas.microsoft.com/office/powerpoint/2010/main" val="2818087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118" y="1471025"/>
            <a:ext cx="8909763" cy="4942133"/>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2964555" y="91075"/>
            <a:ext cx="5915451" cy="1200329"/>
          </a:xfrm>
          <a:prstGeom prst="rect">
            <a:avLst/>
          </a:prstGeom>
          <a:solidFill>
            <a:schemeClr val="bg1"/>
          </a:solidFill>
        </p:spPr>
        <p:txBody>
          <a:bodyPr wrap="square" rtlCol="0">
            <a:spAutoFit/>
          </a:bodyPr>
          <a:lstStyle/>
          <a:p>
            <a:pPr algn="ctr"/>
            <a:r>
              <a:rPr lang="en-US" sz="2400" b="1" dirty="0">
                <a:latin typeface="Segoe Print" panose="02000600000000000000" pitchFamily="2" charset="0"/>
              </a:rPr>
              <a:t>Explanation of Disease and Explanation of Treatment Consumes the Decision-Making Conversation</a:t>
            </a:r>
          </a:p>
        </p:txBody>
      </p:sp>
      <p:sp>
        <p:nvSpPr>
          <p:cNvPr id="4" name="TextBox 3">
            <a:extLst>
              <a:ext uri="{FF2B5EF4-FFF2-40B4-BE49-F238E27FC236}">
                <a16:creationId xmlns:a16="http://schemas.microsoft.com/office/drawing/2014/main" id="{48E07748-5EEF-A7ED-BE41-812215B8E24F}"/>
              </a:ext>
            </a:extLst>
          </p:cNvPr>
          <p:cNvSpPr txBox="1"/>
          <p:nvPr/>
        </p:nvSpPr>
        <p:spPr>
          <a:xfrm>
            <a:off x="8542565" y="6413158"/>
            <a:ext cx="2161169" cy="261610"/>
          </a:xfrm>
          <a:prstGeom prst="rect">
            <a:avLst/>
          </a:prstGeom>
          <a:noFill/>
        </p:spPr>
        <p:txBody>
          <a:bodyPr wrap="none" rtlCol="0">
            <a:spAutoFit/>
          </a:bodyPr>
          <a:lstStyle/>
          <a:p>
            <a:r>
              <a:rPr lang="en-US" sz="1100" dirty="0" err="1">
                <a:latin typeface="High Tower Text" panose="02040502050506030303" pitchFamily="18" charset="0"/>
              </a:rPr>
              <a:t>Stalter</a:t>
            </a:r>
            <a:r>
              <a:rPr lang="en-US" sz="1100" dirty="0">
                <a:latin typeface="High Tower Text" panose="02040502050506030303" pitchFamily="18" charset="0"/>
              </a:rPr>
              <a:t> L, et. al, MDM, April 2023</a:t>
            </a:r>
          </a:p>
        </p:txBody>
      </p:sp>
    </p:spTree>
    <p:extLst>
      <p:ext uri="{BB962C8B-B14F-4D97-AF65-F5344CB8AC3E}">
        <p14:creationId xmlns:p14="http://schemas.microsoft.com/office/powerpoint/2010/main" val="2317961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rostyVTI">
  <a:themeElements>
    <a:clrScheme name="Frosty">
      <a:dk1>
        <a:sysClr val="windowText" lastClr="000000"/>
      </a:dk1>
      <a:lt1>
        <a:sysClr val="window" lastClr="FFFFFF"/>
      </a:lt1>
      <a:dk2>
        <a:srgbClr val="0B2827"/>
      </a:dk2>
      <a:lt2>
        <a:srgbClr val="DAE3E3"/>
      </a:lt2>
      <a:accent1>
        <a:srgbClr val="767E37"/>
      </a:accent1>
      <a:accent2>
        <a:srgbClr val="B495C2"/>
      </a:accent2>
      <a:accent3>
        <a:srgbClr val="8FA3A3"/>
      </a:accent3>
      <a:accent4>
        <a:srgbClr val="CE7F01"/>
      </a:accent4>
      <a:accent5>
        <a:srgbClr val="D15A29"/>
      </a:accent5>
      <a:accent6>
        <a:srgbClr val="B88470"/>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1779</TotalTime>
  <Words>4041</Words>
  <Application>Microsoft Office PowerPoint</Application>
  <PresentationFormat>Widescreen</PresentationFormat>
  <Paragraphs>493</Paragraphs>
  <Slides>41</Slides>
  <Notes>14</Notes>
  <HiddenSlides>0</HiddenSlides>
  <MMClips>0</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41</vt:i4>
      </vt:variant>
    </vt:vector>
  </HeadingPairs>
  <TitlesOfParts>
    <vt:vector size="65" baseType="lpstr">
      <vt:lpstr>ADLaM Display</vt:lpstr>
      <vt:lpstr>Aptos</vt:lpstr>
      <vt:lpstr>Aptos Display</vt:lpstr>
      <vt:lpstr>Arial</vt:lpstr>
      <vt:lpstr>Avenir Next LT Pro</vt:lpstr>
      <vt:lpstr>Calibri</vt:lpstr>
      <vt:lpstr>Calibri Light</vt:lpstr>
      <vt:lpstr>Candara</vt:lpstr>
      <vt:lpstr>Comic Sans MS</vt:lpstr>
      <vt:lpstr>Congenial</vt:lpstr>
      <vt:lpstr>Felix Titling</vt:lpstr>
      <vt:lpstr>Goudy Old Style</vt:lpstr>
      <vt:lpstr>Graphik</vt:lpstr>
      <vt:lpstr>High Tower Text</vt:lpstr>
      <vt:lpstr>Lucida Sans</vt:lpstr>
      <vt:lpstr>Monotype Corsiva</vt:lpstr>
      <vt:lpstr>Quire Sans Light</vt:lpstr>
      <vt:lpstr>Segoe Print</vt:lpstr>
      <vt:lpstr>Times New Roman</vt:lpstr>
      <vt:lpstr>TNYAdobeCaslonPro</vt:lpstr>
      <vt:lpstr>Wingdings</vt:lpstr>
      <vt:lpstr>Office Theme</vt:lpstr>
      <vt:lpstr>1_Office Theme</vt:lpstr>
      <vt:lpstr>FrostyVTI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Downsides of Surgery</vt:lpstr>
      <vt:lpstr>PowerPoint Presentation</vt:lpstr>
      <vt:lpstr>Generate a deliberative space</vt:lpstr>
      <vt:lpstr>PowerPoint Presentation</vt:lpstr>
      <vt:lpstr>PowerPoint Presentation</vt:lpstr>
      <vt:lpstr>PowerPoint Presentation</vt:lpstr>
      <vt:lpstr>PowerPoint Presentation</vt:lpstr>
      <vt:lpstr>“Do the best you can until you know better.  Then when you know better, do better.”</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GRETCHEN SCHWARZE</dc:creator>
  <cp:lastModifiedBy>Kyle Bushaw</cp:lastModifiedBy>
  <cp:revision>15</cp:revision>
  <dcterms:created xsi:type="dcterms:W3CDTF">2024-04-26T23:17:03Z</dcterms:created>
  <dcterms:modified xsi:type="dcterms:W3CDTF">2024-05-17T16:39:34Z</dcterms:modified>
</cp:coreProperties>
</file>