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20" r:id="rId1"/>
  </p:sldMasterIdLst>
  <p:notesMasterIdLst>
    <p:notesMasterId r:id="rId15"/>
  </p:notesMasterIdLst>
  <p:sldIdLst>
    <p:sldId id="256" r:id="rId2"/>
    <p:sldId id="257" r:id="rId3"/>
    <p:sldId id="265" r:id="rId4"/>
    <p:sldId id="273" r:id="rId5"/>
    <p:sldId id="274" r:id="rId6"/>
    <p:sldId id="262" r:id="rId7"/>
    <p:sldId id="266" r:id="rId8"/>
    <p:sldId id="276" r:id="rId9"/>
    <p:sldId id="258" r:id="rId10"/>
    <p:sldId id="267" r:id="rId11"/>
    <p:sldId id="277" r:id="rId12"/>
    <p:sldId id="263" r:id="rId13"/>
    <p:sldId id="275"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9FE13A-0B24-4DD8-9AB3-A54B4780B3FD}" v="7" dt="2023-08-24T18:42:46.486"/>
    <p1510:client id="{17542B6B-7D8F-4905-A111-B077B6BAD5F1}" v="12" dt="2023-08-24T19:08:54.504"/>
    <p1510:client id="{1779F123-2EF0-4AB1-B86B-F11EB11A348F}" v="2" dt="2023-09-26T18:35:27.621"/>
    <p1510:client id="{1E57137C-E043-4FEA-AE08-172C9D098C8E}" v="132" dt="2023-07-25T16:54:43.397"/>
    <p1510:client id="{2D9467A7-0F75-420C-9411-486F426391CB}" v="2" dt="2023-12-21T17:53:35.941"/>
    <p1510:client id="{2F09AED8-82F2-4823-94A5-5B1A715B0EE7}" v="31" dt="2023-09-26T19:33:11.031"/>
    <p1510:client id="{2F5C24DC-96C3-4674-972E-3B910493C75D}" v="33" dt="2023-08-16T20:11:05.482"/>
    <p1510:client id="{3B097F46-9560-4ADF-A16A-8DD7146B26DB}" v="1691" dt="2023-10-13T18:31:25.736"/>
    <p1510:client id="{42B4434C-3591-463A-961A-97689192952C}" v="1" dt="2023-12-27T18:28:36.593"/>
    <p1510:client id="{43287E5D-2415-4199-8E72-663DC4578B03}" v="688" dt="2023-12-27T17:31:18.038"/>
    <p1510:client id="{85E68FA2-6AEA-497F-BF31-811D77A101DC}" v="39" dt="2023-11-13T21:40:07.269"/>
    <p1510:client id="{B24DF3F4-2683-4390-BFF9-B3EF362561FF}" v="13" dt="2023-08-15T18:49:49.933"/>
    <p1510:client id="{E24BE2D4-1C62-45AD-AC93-A48184A1FB3C}" v="258" dt="2023-08-14T15:56:11.391"/>
    <p1510:client id="{E6CC5E03-18AB-4CDB-B160-ED8A1B23C008}" v="22" dt="2023-07-26T15:09:10.907"/>
    <p1510:client id="{F7E97909-1D7F-4B05-A8F9-F971957C5FE7}" v="1" dt="2023-12-21T22:28:48.35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735"/>
    <p:restoredTop sz="77922" autoAdjust="0"/>
  </p:normalViewPr>
  <p:slideViewPr>
    <p:cSldViewPr>
      <p:cViewPr varScale="1">
        <p:scale>
          <a:sx n="77" d="100"/>
          <a:sy n="77" d="100"/>
        </p:scale>
        <p:origin x="1848" y="17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FE861C-486B-4E18-A0E9-A790238A915C}" type="datetimeFigureOut">
              <a:rPr lang="en-US" smtClean="0"/>
              <a:t>5/30/24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811066-0135-4CAA-8AD4-89A97190AC00}"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youtube.com/watch?v=31pv2Rlp6R4"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youtube.com/watch?v=A_D9myBodCo&amp;t=1s"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r>
              <a:rPr lang="en-US"/>
              <a:t>Best Case/Worst Case is a project to enhance communication in the ICU.</a:t>
            </a:r>
          </a:p>
          <a:p>
            <a:pPr lvl="1"/>
            <a:r>
              <a:rPr lang="en-US"/>
              <a:t>Our goal here today is to familiarize you with this communication tool and how it will be used.</a:t>
            </a:r>
            <a:endParaRPr lang="en-US">
              <a:ea typeface="Calibri"/>
              <a:cs typeface="Calibri"/>
            </a:endParaRPr>
          </a:p>
          <a:p>
            <a:endParaRPr lang="en-US" dirty="0">
              <a:ea typeface="Calibri"/>
              <a:cs typeface="Calibri"/>
            </a:endParaRPr>
          </a:p>
        </p:txBody>
      </p:sp>
      <p:sp>
        <p:nvSpPr>
          <p:cNvPr id="4" name="Slide Number Placeholder 3"/>
          <p:cNvSpPr>
            <a:spLocks noGrp="1"/>
          </p:cNvSpPr>
          <p:nvPr>
            <p:ph type="sldNum" sz="quarter" idx="10"/>
          </p:nvPr>
        </p:nvSpPr>
        <p:spPr/>
        <p:txBody>
          <a:bodyPr/>
          <a:lstStyle/>
          <a:p>
            <a:fld id="{DF811066-0135-4CAA-8AD4-89A97190AC00}"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a:p>
            <a:r>
              <a:rPr lang="en-US" dirty="0"/>
              <a:t>First, we will watch a video describing the intervention and then go through the logistics of how it is used in the ICU.</a:t>
            </a:r>
            <a:endParaRPr lang="en-US" dirty="0">
              <a:ea typeface="Calibri"/>
              <a:cs typeface="Calibri"/>
            </a:endParaRPr>
          </a:p>
        </p:txBody>
      </p:sp>
      <p:sp>
        <p:nvSpPr>
          <p:cNvPr id="4" name="Slide Number Placeholder 3"/>
          <p:cNvSpPr>
            <a:spLocks noGrp="1"/>
          </p:cNvSpPr>
          <p:nvPr>
            <p:ph type="sldNum" sz="quarter" idx="5"/>
          </p:nvPr>
        </p:nvSpPr>
        <p:spPr/>
        <p:txBody>
          <a:bodyPr/>
          <a:lstStyle/>
          <a:p>
            <a:fld id="{DF811066-0135-4CAA-8AD4-89A97190AC00}" type="slidenum">
              <a:rPr lang="en-US" smtClean="0"/>
              <a:t>2</a:t>
            </a:fld>
            <a:endParaRPr lang="en-US"/>
          </a:p>
        </p:txBody>
      </p:sp>
    </p:spTree>
    <p:extLst>
      <p:ext uri="{BB962C8B-B14F-4D97-AF65-F5344CB8AC3E}">
        <p14:creationId xmlns:p14="http://schemas.microsoft.com/office/powerpoint/2010/main" val="32952030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Ask if people have seen the video; if most have not, play it prior to continuing.</a:t>
            </a:r>
            <a:endParaRPr lang="en-US" dirty="0">
              <a:cs typeface="Calibri"/>
            </a:endParaRPr>
          </a:p>
          <a:p>
            <a:endParaRPr lang="en-US" dirty="0">
              <a:ea typeface="Calibri"/>
              <a:cs typeface="Calibri"/>
            </a:endParaRPr>
          </a:p>
          <a:p>
            <a:r>
              <a:rPr lang="en-US" dirty="0">
                <a:cs typeface="Calibri"/>
              </a:rPr>
              <a:t>Play this video for learners. If not playing in </a:t>
            </a:r>
            <a:r>
              <a:rPr lang="en-US" dirty="0" err="1">
                <a:cs typeface="Calibri"/>
              </a:rPr>
              <a:t>powerpoint</a:t>
            </a:r>
            <a:r>
              <a:rPr lang="en-US" dirty="0">
                <a:cs typeface="Calibri"/>
              </a:rPr>
              <a:t>, you can click this link: </a:t>
            </a:r>
            <a:r>
              <a:rPr lang="en-US" dirty="0">
                <a:hlinkClick r:id="rId3"/>
              </a:rPr>
              <a:t>https://www.youtube.com/watch?v=31pv2Rlp6R4</a:t>
            </a:r>
            <a:endParaRPr lang="en-US" dirty="0">
              <a:ea typeface="Calibri"/>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DF811066-0135-4CAA-8AD4-89A97190AC00}" type="slidenum">
              <a:rPr lang="en-US" smtClean="0"/>
              <a:t>3</a:t>
            </a:fld>
            <a:endParaRPr lang="en-US"/>
          </a:p>
        </p:txBody>
      </p:sp>
    </p:spTree>
    <p:extLst>
      <p:ext uri="{BB962C8B-B14F-4D97-AF65-F5344CB8AC3E}">
        <p14:creationId xmlns:p14="http://schemas.microsoft.com/office/powerpoint/2010/main" val="22728161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r>
              <a:rPr lang="en-US" dirty="0">
                <a:ea typeface="Calibri"/>
                <a:cs typeface="Calibri"/>
              </a:rPr>
              <a:t>Step 1 key point: Do not include events that don't change the Best Case Scenario (like, CT scan, or central line placed or UTI if easily treatable and not expected to cause a big problem)</a:t>
            </a:r>
          </a:p>
          <a:p>
            <a:pPr marL="228600" indent="-228600">
              <a:buAutoNum type="arabicParenR"/>
            </a:pPr>
            <a:r>
              <a:rPr lang="en-US" dirty="0">
                <a:ea typeface="Calibri"/>
                <a:cs typeface="Calibri"/>
              </a:rPr>
              <a:t>Step 2 key point: The star is the best case, NOT the most likely story. </a:t>
            </a:r>
          </a:p>
          <a:p>
            <a:pPr marL="228600" indent="-228600">
              <a:buAutoNum type="arabicParenR"/>
            </a:pPr>
            <a:r>
              <a:rPr lang="en-US" dirty="0">
                <a:ea typeface="Calibri"/>
                <a:cs typeface="Calibri"/>
              </a:rPr>
              <a:t>Step 3 key point: Best case is not a to do list. Best case is not a fantasy – needs to be plausible. Best Case assumes ongoing medical course of action</a:t>
            </a:r>
          </a:p>
          <a:p>
            <a:pPr marL="228600" indent="-228600">
              <a:buAutoNum type="arabicParenR"/>
            </a:pPr>
            <a:r>
              <a:rPr lang="en-US" dirty="0">
                <a:ea typeface="Calibri"/>
                <a:cs typeface="Calibri"/>
              </a:rPr>
              <a:t>Step 4 key point: Ok to include immediate complications, but explain how that plays out – not just 'brain bleed worsens' but 'could need surgery and may not be independent again'</a:t>
            </a:r>
          </a:p>
          <a:p>
            <a:pPr marL="228600" indent="-228600">
              <a:buAutoNum type="arabicParenR"/>
            </a:pPr>
            <a:r>
              <a:rPr lang="en-US" dirty="0">
                <a:ea typeface="Calibri"/>
                <a:cs typeface="Calibri"/>
              </a:rPr>
              <a:t>Step 5 key point: It is ok not to write things every day if nothing new to write; but if an event changes the best case story, the star should move on the paper and a new story should be written.</a:t>
            </a:r>
          </a:p>
          <a:p>
            <a:pPr marL="228600" indent="-228600">
              <a:buAutoNum type="arabicParenR"/>
            </a:pPr>
            <a:endParaRPr lang="en-US" dirty="0">
              <a:ea typeface="Calibri"/>
              <a:cs typeface="Calibri"/>
            </a:endParaRPr>
          </a:p>
          <a:p>
            <a:r>
              <a:rPr lang="en-US" dirty="0">
                <a:ea typeface="Calibri"/>
                <a:cs typeface="Calibri"/>
              </a:rPr>
              <a:t>General key points: this should be able to be read by family members!</a:t>
            </a:r>
          </a:p>
          <a:p>
            <a:endParaRPr lang="en-US" dirty="0">
              <a:ea typeface="Calibri"/>
              <a:cs typeface="Calibri"/>
            </a:endParaRPr>
          </a:p>
          <a:p>
            <a:endParaRPr lang="en-US" dirty="0">
              <a:ea typeface="Calibri"/>
              <a:cs typeface="Calibri"/>
            </a:endParaRPr>
          </a:p>
        </p:txBody>
      </p:sp>
      <p:sp>
        <p:nvSpPr>
          <p:cNvPr id="4" name="Slide Number Placeholder 3"/>
          <p:cNvSpPr>
            <a:spLocks noGrp="1"/>
          </p:cNvSpPr>
          <p:nvPr>
            <p:ph type="sldNum" sz="quarter" idx="5"/>
          </p:nvPr>
        </p:nvSpPr>
        <p:spPr/>
        <p:txBody>
          <a:bodyPr/>
          <a:lstStyle/>
          <a:p>
            <a:fld id="{DF811066-0135-4CAA-8AD4-89A97190AC00}" type="slidenum">
              <a:rPr lang="en-US" smtClean="0"/>
              <a:t>4</a:t>
            </a:fld>
            <a:endParaRPr lang="en-US"/>
          </a:p>
        </p:txBody>
      </p:sp>
    </p:spTree>
    <p:extLst>
      <p:ext uri="{BB962C8B-B14F-4D97-AF65-F5344CB8AC3E}">
        <p14:creationId xmlns:p14="http://schemas.microsoft.com/office/powerpoint/2010/main" val="33698056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05435" indent="-305435"/>
            <a:r>
              <a:rPr lang="en-US" dirty="0"/>
              <a:t>Let people know there is additional information in their learner packet about how to describe the graphic aid</a:t>
            </a:r>
            <a:endParaRPr lang="en-US" dirty="0">
              <a:ea typeface="Calibri"/>
              <a:cs typeface="Calibri"/>
            </a:endParaRPr>
          </a:p>
        </p:txBody>
      </p:sp>
      <p:sp>
        <p:nvSpPr>
          <p:cNvPr id="4" name="Slide Number Placeholder 3"/>
          <p:cNvSpPr>
            <a:spLocks noGrp="1"/>
          </p:cNvSpPr>
          <p:nvPr>
            <p:ph type="sldNum" sz="quarter" idx="5"/>
          </p:nvPr>
        </p:nvSpPr>
        <p:spPr/>
        <p:txBody>
          <a:bodyPr/>
          <a:lstStyle/>
          <a:p>
            <a:fld id="{DF811066-0135-4CAA-8AD4-89A97190AC00}" type="slidenum">
              <a:rPr lang="en-US" smtClean="0"/>
              <a:t>6</a:t>
            </a:fld>
            <a:endParaRPr lang="en-US"/>
          </a:p>
        </p:txBody>
      </p:sp>
    </p:spTree>
    <p:extLst>
      <p:ext uri="{BB962C8B-B14F-4D97-AF65-F5344CB8AC3E}">
        <p14:creationId xmlns:p14="http://schemas.microsoft.com/office/powerpoint/2010/main" val="4647187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05435" indent="-305435"/>
            <a:r>
              <a:rPr lang="en-US" dirty="0"/>
              <a:t>The back of the graphic aid: Provides information about patient, who they are and what they enjoy. </a:t>
            </a:r>
            <a:endParaRPr lang="en-US"/>
          </a:p>
          <a:p>
            <a:pPr marL="305435" indent="-305435"/>
            <a:endParaRPr lang="en-US" dirty="0">
              <a:ea typeface="Calibri"/>
              <a:cs typeface="Calibri"/>
            </a:endParaRPr>
          </a:p>
          <a:p>
            <a:pPr marL="305435" indent="-305435"/>
            <a:r>
              <a:rPr lang="en-US" dirty="0"/>
              <a:t>When you give daily updates, it might be helpful to point out the back side so that they know to fill it out. This helps us understand more about who the patient is and what is important to them.</a:t>
            </a:r>
          </a:p>
          <a:p>
            <a:pPr marL="305435" indent="-305435"/>
            <a:endParaRPr lang="en-US" dirty="0"/>
          </a:p>
          <a:p>
            <a:pPr marL="305435" indent="-305435"/>
            <a:r>
              <a:rPr lang="en-US" dirty="0"/>
              <a:t>Any care team member can help families/loved ones fill this out to share more about the patient.</a:t>
            </a:r>
          </a:p>
          <a:p>
            <a:pPr marL="305435" indent="-305435"/>
            <a:endParaRPr lang="en-US" dirty="0">
              <a:cs typeface="Calibri"/>
            </a:endParaRPr>
          </a:p>
        </p:txBody>
      </p:sp>
      <p:sp>
        <p:nvSpPr>
          <p:cNvPr id="4" name="Slide Number Placeholder 3"/>
          <p:cNvSpPr>
            <a:spLocks noGrp="1"/>
          </p:cNvSpPr>
          <p:nvPr>
            <p:ph type="sldNum" sz="quarter" idx="5"/>
          </p:nvPr>
        </p:nvSpPr>
        <p:spPr/>
        <p:txBody>
          <a:bodyPr/>
          <a:lstStyle/>
          <a:p>
            <a:fld id="{DF811066-0135-4CAA-8AD4-89A97190AC00}" type="slidenum">
              <a:rPr lang="en-US" smtClean="0"/>
              <a:t>7</a:t>
            </a:fld>
            <a:endParaRPr lang="en-US"/>
          </a:p>
        </p:txBody>
      </p:sp>
    </p:spTree>
    <p:extLst>
      <p:ext uri="{BB962C8B-B14F-4D97-AF65-F5344CB8AC3E}">
        <p14:creationId xmlns:p14="http://schemas.microsoft.com/office/powerpoint/2010/main" val="39352748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05435" indent="-305435"/>
            <a:r>
              <a:rPr lang="en-US" dirty="0"/>
              <a:t>Read the Patient Story for Case 2: SD</a:t>
            </a:r>
          </a:p>
          <a:p>
            <a:pPr marL="305435" indent="-305435"/>
            <a:r>
              <a:rPr lang="en-US" dirty="0"/>
              <a:t>(An extended version of this case is located on our website: https://</a:t>
            </a:r>
            <a:r>
              <a:rPr lang="en-US" dirty="0" err="1"/>
              <a:t>patientpreferences.org</a:t>
            </a:r>
            <a:r>
              <a:rPr lang="en-US" dirty="0"/>
              <a:t>/wp-content/uploads/2023/08/Case-2-SD-Patient-Story.pdf)</a:t>
            </a:r>
          </a:p>
          <a:p>
            <a:pPr marL="305435" indent="-305435"/>
            <a:endParaRPr lang="en-US" dirty="0"/>
          </a:p>
          <a:p>
            <a:pPr marL="305435" indent="-305435"/>
            <a:r>
              <a:rPr lang="en-US" dirty="0"/>
              <a:t>As you read, complete the graphic aid; you may do this in pairs or small groups</a:t>
            </a:r>
            <a:endParaRPr lang="en-US" dirty="0">
              <a:ea typeface="Calibri"/>
              <a:cs typeface="Calibri"/>
            </a:endParaRPr>
          </a:p>
          <a:p>
            <a:pPr marL="629920" lvl="1" indent="-305435"/>
            <a:r>
              <a:rPr lang="en-US" dirty="0"/>
              <a:t>Focus on the 'events' and notations next to the Best Case and Worst Case Scenario</a:t>
            </a:r>
          </a:p>
          <a:p>
            <a:pPr marL="629920" lvl="1" indent="-305435"/>
            <a:endParaRPr lang="en-US" dirty="0"/>
          </a:p>
          <a:p>
            <a:r>
              <a:rPr lang="en-US" dirty="0"/>
              <a:t>Day 1 is on this slide, the next two slides contains the remaining information. It is also available printed for your reference.</a:t>
            </a:r>
            <a:endParaRPr lang="en-US" dirty="0">
              <a:ea typeface="Calibri"/>
              <a:cs typeface="Calibri"/>
            </a:endParaRPr>
          </a:p>
        </p:txBody>
      </p:sp>
      <p:sp>
        <p:nvSpPr>
          <p:cNvPr id="4" name="Slide Number Placeholder 3"/>
          <p:cNvSpPr>
            <a:spLocks noGrp="1"/>
          </p:cNvSpPr>
          <p:nvPr>
            <p:ph type="sldNum" sz="quarter" idx="5"/>
          </p:nvPr>
        </p:nvSpPr>
        <p:spPr/>
        <p:txBody>
          <a:bodyPr/>
          <a:lstStyle/>
          <a:p>
            <a:fld id="{DF811066-0135-4CAA-8AD4-89A97190AC00}" type="slidenum">
              <a:rPr lang="en-US" smtClean="0"/>
              <a:t>9</a:t>
            </a:fld>
            <a:endParaRPr lang="en-US"/>
          </a:p>
        </p:txBody>
      </p:sp>
    </p:spTree>
    <p:extLst>
      <p:ext uri="{BB962C8B-B14F-4D97-AF65-F5344CB8AC3E}">
        <p14:creationId xmlns:p14="http://schemas.microsoft.com/office/powerpoint/2010/main" val="6056715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a:ea typeface="Calibri"/>
                <a:cs typeface="Calibri"/>
              </a:rPr>
              <a:t>You can lead a discussion about days 1 and 2 with the below teaching points if you’d like, or proceed to watching the video on slide 12.</a:t>
            </a:r>
          </a:p>
          <a:p>
            <a:endParaRPr lang="en-US" u="sng" dirty="0">
              <a:ea typeface="Calibri"/>
              <a:cs typeface="Calibri"/>
            </a:endParaRPr>
          </a:p>
          <a:p>
            <a:r>
              <a:rPr lang="en-US" u="sng" dirty="0">
                <a:ea typeface="Calibri"/>
                <a:cs typeface="Calibri"/>
              </a:rPr>
              <a:t>Discuss Day 1</a:t>
            </a:r>
          </a:p>
          <a:p>
            <a:endParaRPr lang="en-US" dirty="0">
              <a:ea typeface="Calibri"/>
              <a:cs typeface="Calibri"/>
            </a:endParaRPr>
          </a:p>
          <a:p>
            <a:r>
              <a:rPr lang="en-US" b="1" dirty="0"/>
              <a:t>One suggested answer</a:t>
            </a:r>
            <a:endParaRPr lang="en-US" b="1" dirty="0">
              <a:ea typeface="Calibri"/>
              <a:cs typeface="Calibri"/>
            </a:endParaRPr>
          </a:p>
          <a:p>
            <a:r>
              <a:rPr lang="en-US" dirty="0"/>
              <a:t>Surgery: trach/peg. Hope to wean off vent in 1-2 days, trach and peg for ~2 months. Likely in ICU for few more days, in hospital for 1-2 weeks. Rehab/SNF for 6-8 weeks. </a:t>
            </a:r>
          </a:p>
          <a:p>
            <a:r>
              <a:rPr lang="en-US" dirty="0"/>
              <a:t>Important to note that he can’t go straight home after this hospitalization. We think he will return home eventually, might walk/talk slower but mostly like he was before. </a:t>
            </a:r>
          </a:p>
          <a:p>
            <a:endParaRPr lang="en-US" dirty="0">
              <a:ea typeface="Calibri"/>
              <a:cs typeface="Calibri"/>
            </a:endParaRPr>
          </a:p>
          <a:p>
            <a:r>
              <a:rPr lang="en-US" dirty="0">
                <a:ea typeface="Calibri"/>
                <a:cs typeface="Calibri"/>
              </a:rPr>
              <a:t>Ask if someone would share what they wrote for the Worst Case Scenario</a:t>
            </a:r>
          </a:p>
          <a:p>
            <a:r>
              <a:rPr lang="en-US" b="1" dirty="0">
                <a:ea typeface="Calibri"/>
                <a:cs typeface="Calibri"/>
              </a:rPr>
              <a:t>One suggested answer</a:t>
            </a:r>
          </a:p>
          <a:p>
            <a:r>
              <a:rPr lang="en-US" dirty="0"/>
              <a:t>complications add up, loses independence, and requires SNF or assisted living for the rest of his life. Given his age, we might worry that complications could add up and he could die, but given what we know now (isolated, treatable injuries), this isn’t very plausible. If in the future he developed a complication where outcome of death seems more plausible, would change worst case at that point.</a:t>
            </a:r>
          </a:p>
          <a:p>
            <a:endParaRPr lang="en-US" dirty="0">
              <a:ea typeface="Calibri"/>
              <a:cs typeface="Calibri"/>
            </a:endParaRPr>
          </a:p>
          <a:p>
            <a:r>
              <a:rPr lang="en-US" u="sng" dirty="0">
                <a:ea typeface="Calibri"/>
                <a:cs typeface="Calibri"/>
              </a:rPr>
              <a:t>Discuss Day 2</a:t>
            </a:r>
          </a:p>
          <a:p>
            <a:r>
              <a:rPr lang="en-US" dirty="0">
                <a:ea typeface="Calibri"/>
                <a:cs typeface="Calibri"/>
              </a:rPr>
              <a:t>Event</a:t>
            </a:r>
            <a:r>
              <a:rPr lang="en-US" dirty="0"/>
              <a:t>: stroke</a:t>
            </a:r>
          </a:p>
          <a:p>
            <a:r>
              <a:rPr lang="en-US" dirty="0"/>
              <a:t>Star: lower</a:t>
            </a:r>
          </a:p>
          <a:p>
            <a:r>
              <a:rPr lang="en-US" dirty="0"/>
              <a:t>Best Case: Use your judgment about this new stroke. His stroke appears to be minor (deficits improving and repeat head CT stable). May need ventilator longer, may need SNF longer. Will need close support to do ADLs, may move slower due to stroke</a:t>
            </a:r>
          </a:p>
          <a:p>
            <a:r>
              <a:rPr lang="en-US" dirty="0"/>
              <a:t>Worst Case: Loss of independence, particularly if stroke is more serious than it currently appears to be.</a:t>
            </a:r>
            <a:endParaRPr lang="en-US" dirty="0">
              <a:ea typeface="Calibri"/>
              <a:cs typeface="Calibri"/>
            </a:endParaRPr>
          </a:p>
          <a:p>
            <a:r>
              <a:rPr lang="en-US" dirty="0"/>
              <a:t>Key point: If this were a bigger stroke based on clinical exam or radiology findings, star would go lower. If his clinical findings improve, star might go back up.</a:t>
            </a:r>
            <a:endParaRPr lang="en-US" dirty="0">
              <a:ea typeface="Calibri"/>
              <a:cs typeface="Calibri"/>
            </a:endParaRPr>
          </a:p>
          <a:p>
            <a:endParaRPr lang="en-US" u="sng" dirty="0">
              <a:ea typeface="Calibri"/>
              <a:cs typeface="Calibri"/>
            </a:endParaRPr>
          </a:p>
        </p:txBody>
      </p:sp>
      <p:sp>
        <p:nvSpPr>
          <p:cNvPr id="4" name="Slide Number Placeholder 3"/>
          <p:cNvSpPr>
            <a:spLocks noGrp="1"/>
          </p:cNvSpPr>
          <p:nvPr>
            <p:ph type="sldNum" sz="quarter" idx="5"/>
          </p:nvPr>
        </p:nvSpPr>
        <p:spPr/>
        <p:txBody>
          <a:bodyPr/>
          <a:lstStyle/>
          <a:p>
            <a:fld id="{DF811066-0135-4CAA-8AD4-89A97190AC00}" type="slidenum">
              <a:rPr lang="en-US" smtClean="0"/>
              <a:t>11</a:t>
            </a:fld>
            <a:endParaRPr lang="en-US"/>
          </a:p>
        </p:txBody>
      </p:sp>
    </p:spTree>
    <p:extLst>
      <p:ext uri="{BB962C8B-B14F-4D97-AF65-F5344CB8AC3E}">
        <p14:creationId xmlns:p14="http://schemas.microsoft.com/office/powerpoint/2010/main" val="40774890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Play this video. If the video doesn't work in </a:t>
            </a:r>
            <a:r>
              <a:rPr lang="en-US" dirty="0" err="1">
                <a:cs typeface="Calibri"/>
              </a:rPr>
              <a:t>powerpoint</a:t>
            </a:r>
            <a:r>
              <a:rPr lang="en-US" dirty="0">
                <a:cs typeface="Calibri"/>
              </a:rPr>
              <a:t>, you can try this link: </a:t>
            </a:r>
            <a:r>
              <a:rPr lang="en-US" dirty="0">
                <a:hlinkClick r:id="rId3"/>
              </a:rPr>
              <a:t>https://www.youtube.com/watch?v=A_D9myBodCo&amp;t=1s</a:t>
            </a:r>
            <a:endParaRPr lang="en-US" dirty="0">
              <a:cs typeface="Calibri"/>
            </a:endParaRPr>
          </a:p>
          <a:p>
            <a:endParaRPr lang="en-US" dirty="0"/>
          </a:p>
          <a:p>
            <a:r>
              <a:rPr lang="en-US" dirty="0">
                <a:cs typeface="Calibri"/>
              </a:rPr>
              <a:t>You can stop the video after day 1/7 concludes (just before the 6 minute mark).</a:t>
            </a:r>
            <a:endParaRPr lang="en-US" dirty="0">
              <a:ea typeface="Calibri"/>
              <a:cs typeface="Calibri"/>
            </a:endParaRPr>
          </a:p>
        </p:txBody>
      </p:sp>
      <p:sp>
        <p:nvSpPr>
          <p:cNvPr id="4" name="Slide Number Placeholder 3"/>
          <p:cNvSpPr>
            <a:spLocks noGrp="1"/>
          </p:cNvSpPr>
          <p:nvPr>
            <p:ph type="sldNum" sz="quarter" idx="5"/>
          </p:nvPr>
        </p:nvSpPr>
        <p:spPr/>
        <p:txBody>
          <a:bodyPr/>
          <a:lstStyle/>
          <a:p>
            <a:fld id="{DF811066-0135-4CAA-8AD4-89A97190AC00}" type="slidenum">
              <a:rPr lang="en-US" smtClean="0"/>
              <a:t>12</a:t>
            </a:fld>
            <a:endParaRPr lang="en-US"/>
          </a:p>
        </p:txBody>
      </p:sp>
    </p:spTree>
    <p:extLst>
      <p:ext uri="{BB962C8B-B14F-4D97-AF65-F5344CB8AC3E}">
        <p14:creationId xmlns:p14="http://schemas.microsoft.com/office/powerpoint/2010/main" val="18691148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9" name="Rectangle 8"/>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9"/>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866440" y="2226503"/>
            <a:ext cx="5917679" cy="2550877"/>
          </a:xfrm>
        </p:spPr>
        <p:txBody>
          <a:bodyPr anchor="b"/>
          <a:lstStyle>
            <a:lvl1pPr>
              <a:defRPr sz="4800"/>
            </a:lvl1pPr>
          </a:lstStyle>
          <a:p>
            <a:r>
              <a:rPr lang="en-US"/>
              <a:t>Click to edit Master title style</a:t>
            </a:r>
            <a:endParaRPr lang="en-US" dirty="0"/>
          </a:p>
        </p:txBody>
      </p:sp>
      <p:sp>
        <p:nvSpPr>
          <p:cNvPr id="3" name="Subtitle 2"/>
          <p:cNvSpPr>
            <a:spLocks noGrp="1"/>
          </p:cNvSpPr>
          <p:nvPr>
            <p:ph type="subTitle" idx="1"/>
          </p:nvPr>
        </p:nvSpPr>
        <p:spPr>
          <a:xfrm>
            <a:off x="866440" y="4777380"/>
            <a:ext cx="5917679"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7498080" y="1828800"/>
            <a:ext cx="990599" cy="228659"/>
          </a:xfrm>
        </p:spPr>
        <p:txBody>
          <a:bodyPr anchor="t"/>
          <a:lstStyle>
            <a:lvl1pPr algn="l">
              <a:defRPr b="0" i="0">
                <a:solidFill>
                  <a:schemeClr val="bg1">
                    <a:alpha val="60000"/>
                  </a:schemeClr>
                </a:solidFill>
              </a:defRPr>
            </a:lvl1pPr>
          </a:lstStyle>
          <a:p>
            <a:fld id="{B61BEF0D-F0BB-DE4B-95CE-6DB70DBA9567}" type="datetimeFigureOut">
              <a:rPr lang="en-US" smtClean="0"/>
              <a:pPr/>
              <a:t>5/30/24</a:t>
            </a:fld>
            <a:endParaRPr lang="en-US" dirty="0"/>
          </a:p>
        </p:txBody>
      </p:sp>
      <p:sp>
        <p:nvSpPr>
          <p:cNvPr id="5" name="Footer Placeholder 4"/>
          <p:cNvSpPr>
            <a:spLocks noGrp="1"/>
          </p:cNvSpPr>
          <p:nvPr>
            <p:ph type="ftr" sz="quarter" idx="11"/>
          </p:nvPr>
        </p:nvSpPr>
        <p:spPr bwMode="gray">
          <a:xfrm rot="5400000">
            <a:off x="6236208" y="3264408"/>
            <a:ext cx="3859795" cy="228660"/>
          </a:xfrm>
        </p:spPr>
        <p:txBody>
          <a:bodyPr/>
          <a:lstStyle>
            <a:lvl1pPr>
              <a:defRPr b="0" i="0">
                <a:solidFill>
                  <a:schemeClr val="bg1">
                    <a:alpha val="60000"/>
                  </a:schemeClr>
                </a:solidFill>
              </a:defRPr>
            </a:lvl1pPr>
          </a:lstStyle>
          <a:p>
            <a:endParaRPr lang="en-US" dirty="0"/>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8"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23029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Rectangle 15"/>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4961454"/>
            <a:ext cx="6422004"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866440" y="5528192"/>
            <a:ext cx="6422004"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5/30/24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47372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Rectangle 8"/>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927100"/>
            <a:ext cx="6422005" cy="1692720"/>
          </a:xfrm>
        </p:spPr>
        <p:txBody>
          <a:bodyPr/>
          <a:lstStyle>
            <a:lvl1pPr>
              <a:defRPr sz="3600"/>
            </a:lvl1pPr>
          </a:lstStyle>
          <a:p>
            <a:r>
              <a:rPr lang="en-US"/>
              <a:t>Click to edit Master title style</a:t>
            </a:r>
            <a:endParaRPr lang="en-US" dirty="0"/>
          </a:p>
        </p:txBody>
      </p:sp>
      <p:sp>
        <p:nvSpPr>
          <p:cNvPr id="13" name="Text Placeholder 3"/>
          <p:cNvSpPr>
            <a:spLocks noGrp="1"/>
          </p:cNvSpPr>
          <p:nvPr>
            <p:ph type="body" sz="half" idx="2"/>
          </p:nvPr>
        </p:nvSpPr>
        <p:spPr>
          <a:xfrm>
            <a:off x="866440" y="3488023"/>
            <a:ext cx="6422005" cy="2536857"/>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5/30/24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658883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10"/>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4"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3" name="TextBox 22"/>
          <p:cNvSpPr txBox="1"/>
          <p:nvPr/>
        </p:nvSpPr>
        <p:spPr bwMode="gray">
          <a:xfrm>
            <a:off x="647430" y="651690"/>
            <a:ext cx="601591"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14" name="TextBox 13"/>
          <p:cNvSpPr txBox="1"/>
          <p:nvPr/>
        </p:nvSpPr>
        <p:spPr bwMode="gray">
          <a:xfrm>
            <a:off x="7069418" y="2900292"/>
            <a:ext cx="619063"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128060" y="927099"/>
            <a:ext cx="6160385" cy="2882179"/>
          </a:xfrm>
        </p:spPr>
        <p:txBody>
          <a:bodyPr anchor="ctr"/>
          <a:lstStyle>
            <a:lvl1pPr>
              <a:defRPr sz="3600"/>
            </a:lvl1pPr>
          </a:lstStyle>
          <a:p>
            <a:r>
              <a:rPr lang="en-US"/>
              <a:t>Click to edit Master title style</a:t>
            </a:r>
            <a:endParaRPr lang="en-US" dirty="0"/>
          </a:p>
        </p:txBody>
      </p:sp>
      <p:sp>
        <p:nvSpPr>
          <p:cNvPr id="17" name="Text Placeholder 3"/>
          <p:cNvSpPr>
            <a:spLocks noGrp="1"/>
          </p:cNvSpPr>
          <p:nvPr>
            <p:ph type="body" sz="half" idx="13"/>
          </p:nvPr>
        </p:nvSpPr>
        <p:spPr bwMode="gray">
          <a:xfrm>
            <a:off x="1387278" y="3809278"/>
            <a:ext cx="5646143" cy="333113"/>
          </a:xfrm>
        </p:spPr>
        <p:txBody>
          <a:bodyPr>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2"/>
          </p:nvPr>
        </p:nvSpPr>
        <p:spPr>
          <a:xfrm>
            <a:off x="866440" y="5000816"/>
            <a:ext cx="6343673" cy="1010619"/>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5/30/24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827406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1588" y="0"/>
            <a:ext cx="9145588" cy="6860798"/>
            <a:chOff x="-1588" y="0"/>
            <a:chExt cx="9145588" cy="6860798"/>
          </a:xfrm>
        </p:grpSpPr>
        <p:sp>
          <p:nvSpPr>
            <p:cNvPr id="10" name="Rectangle 9"/>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2057400"/>
            <a:ext cx="6422005" cy="20955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866441" y="5024908"/>
            <a:ext cx="6422004" cy="994891"/>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5/30/24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Rectangle 6"/>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883871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423593" cy="709864"/>
          </a:xfrm>
        </p:spPr>
        <p:txBody>
          <a:bodyPr/>
          <a:lstStyle>
            <a:lvl1pPr>
              <a:defRPr sz="3200"/>
            </a:lvl1pPr>
          </a:lstStyle>
          <a:p>
            <a:r>
              <a:rPr lang="en-US"/>
              <a:t>Click to edit Master title style</a:t>
            </a:r>
            <a:endParaRPr lang="en-US" dirty="0"/>
          </a:p>
        </p:txBody>
      </p:sp>
      <p:sp>
        <p:nvSpPr>
          <p:cNvPr id="3" name="Text Placeholder 2"/>
          <p:cNvSpPr>
            <a:spLocks noGrp="1"/>
          </p:cNvSpPr>
          <p:nvPr>
            <p:ph type="body" idx="1"/>
          </p:nvPr>
        </p:nvSpPr>
        <p:spPr>
          <a:xfrm>
            <a:off x="866440" y="2489200"/>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2" name="Text Placeholder 3"/>
          <p:cNvSpPr>
            <a:spLocks noGrp="1"/>
          </p:cNvSpPr>
          <p:nvPr>
            <p:ph type="body" sz="half" idx="15"/>
          </p:nvPr>
        </p:nvSpPr>
        <p:spPr>
          <a:xfrm>
            <a:off x="866440" y="3147164"/>
            <a:ext cx="2313432"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405614"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Text Placeholder 3"/>
          <p:cNvSpPr>
            <a:spLocks noGrp="1"/>
          </p:cNvSpPr>
          <p:nvPr>
            <p:ph type="body" sz="half" idx="16"/>
          </p:nvPr>
        </p:nvSpPr>
        <p:spPr>
          <a:xfrm>
            <a:off x="3408471" y="3147164"/>
            <a:ext cx="2318918"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5958642"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4" name="Text Placeholder 3"/>
          <p:cNvSpPr>
            <a:spLocks noGrp="1"/>
          </p:cNvSpPr>
          <p:nvPr>
            <p:ph type="body" sz="half" idx="17"/>
          </p:nvPr>
        </p:nvSpPr>
        <p:spPr>
          <a:xfrm>
            <a:off x="5960935" y="3147164"/>
            <a:ext cx="2316625"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B61BEF0D-F0BB-DE4B-95CE-6DB70DBA9567}" type="datetimeFigureOut">
              <a:rPr lang="en-US" smtClean="0"/>
              <a:pPr/>
              <a:t>5/30/24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412674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345260" cy="709864"/>
          </a:xfrm>
        </p:spPr>
        <p:txBody>
          <a:bodyPr/>
          <a:lstStyle>
            <a:lvl1pPr>
              <a:defRPr sz="3200"/>
            </a:lvl1pPr>
          </a:lstStyle>
          <a:p>
            <a:r>
              <a:rPr lang="en-US"/>
              <a:t>Click to edit Master title style</a:t>
            </a:r>
            <a:endParaRPr lang="en-US" dirty="0"/>
          </a:p>
        </p:txBody>
      </p:sp>
      <p:sp>
        <p:nvSpPr>
          <p:cNvPr id="3" name="Text Placeholder 2"/>
          <p:cNvSpPr>
            <a:spLocks noGrp="1"/>
          </p:cNvSpPr>
          <p:nvPr>
            <p:ph type="body" idx="1"/>
          </p:nvPr>
        </p:nvSpPr>
        <p:spPr>
          <a:xfrm>
            <a:off x="866440" y="4179596"/>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2" name="Picture Placeholder 2"/>
          <p:cNvSpPr>
            <a:spLocks noGrp="1" noChangeAspect="1"/>
          </p:cNvSpPr>
          <p:nvPr>
            <p:ph type="pic" idx="15"/>
          </p:nvPr>
        </p:nvSpPr>
        <p:spPr>
          <a:xfrm>
            <a:off x="1019055"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8"/>
          </p:nvPr>
        </p:nvSpPr>
        <p:spPr>
          <a:xfrm>
            <a:off x="866439" y="4837558"/>
            <a:ext cx="231343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411125" y="4179595"/>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8" name="Picture Placeholder 2"/>
          <p:cNvSpPr>
            <a:spLocks noGrp="1" noChangeAspect="1"/>
          </p:cNvSpPr>
          <p:nvPr>
            <p:ph type="pic" idx="21"/>
          </p:nvPr>
        </p:nvSpPr>
        <p:spPr>
          <a:xfrm>
            <a:off x="3553189"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411125" y="484820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5958642" y="4179596"/>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9" name="Picture Placeholder 2"/>
          <p:cNvSpPr>
            <a:spLocks noGrp="1" noChangeAspect="1"/>
          </p:cNvSpPr>
          <p:nvPr>
            <p:ph type="pic" idx="22"/>
          </p:nvPr>
        </p:nvSpPr>
        <p:spPr>
          <a:xfrm>
            <a:off x="6108641"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5958642" y="483755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40" name="Straight Connector 39"/>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B61BEF0D-F0BB-DE4B-95CE-6DB70DBA9567}" type="datetimeFigureOut">
              <a:rPr lang="en-US" smtClean="0"/>
              <a:pPr/>
              <a:t>5/30/24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165539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5/30/24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516410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6"/>
          <p:cNvGrpSpPr/>
          <p:nvPr/>
        </p:nvGrpSpPr>
        <p:grpSpPr>
          <a:xfrm>
            <a:off x="-1588" y="0"/>
            <a:ext cx="9120420" cy="6860798"/>
            <a:chOff x="-1588" y="0"/>
            <a:chExt cx="9120420" cy="6860798"/>
          </a:xfrm>
        </p:grpSpPr>
        <p:sp>
          <p:nvSpPr>
            <p:cNvPr id="11" name="Rectangle 10"/>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sp>
        <p:nvSpPr>
          <p:cNvPr id="17" name="Rectangle 16"/>
          <p:cNvSpPr/>
          <p:nvPr/>
        </p:nvSpPr>
        <p:spPr>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sp>
        <p:nvSpPr>
          <p:cNvPr id="2" name="Vertical Title 1"/>
          <p:cNvSpPr>
            <a:spLocks noGrp="1"/>
          </p:cNvSpPr>
          <p:nvPr>
            <p:ph type="title" orient="vert"/>
          </p:nvPr>
        </p:nvSpPr>
        <p:spPr>
          <a:xfrm>
            <a:off x="6174928" y="1447799"/>
            <a:ext cx="1113516" cy="4572001"/>
          </a:xfrm>
        </p:spPr>
        <p:txBody>
          <a:bodyPr vert="eaVert" anchor="ctr"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866738" y="1447799"/>
            <a:ext cx="4416936" cy="45720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5/30/24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18896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6343672" cy="709865"/>
          </a:xfrm>
        </p:spPr>
        <p:txBody>
          <a:bodyPr anchor="ctr"/>
          <a:lstStyle>
            <a:lvl1pPr>
              <a:defRPr sz="32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5/30/24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922761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Group 6"/>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77534" y="2257588"/>
            <a:ext cx="3090672" cy="3020344"/>
          </a:xfrm>
        </p:spPr>
        <p:txBody>
          <a:bodyPr anchor="ct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5119261" y="2257588"/>
            <a:ext cx="3082516" cy="302034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5/30/24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26280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t>Click to edit Master title style</a:t>
            </a:r>
            <a:endParaRPr lang="en-US" dirty="0"/>
          </a:p>
        </p:txBody>
      </p:sp>
      <p:sp>
        <p:nvSpPr>
          <p:cNvPr id="3" name="Content Placeholder 2"/>
          <p:cNvSpPr>
            <a:spLocks noGrp="1"/>
          </p:cNvSpPr>
          <p:nvPr>
            <p:ph sz="half" idx="1"/>
          </p:nvPr>
        </p:nvSpPr>
        <p:spPr>
          <a:xfrm>
            <a:off x="866440" y="2489200"/>
            <a:ext cx="3636980" cy="353060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0581" y="2489203"/>
            <a:ext cx="3636980" cy="35306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5/30/24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57775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69918" y="2489200"/>
            <a:ext cx="3633502" cy="759290"/>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66440" y="3248490"/>
            <a:ext cx="3636980" cy="277131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0581" y="2489200"/>
            <a:ext cx="3636979" cy="756635"/>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0581" y="3245835"/>
            <a:ext cx="3636980" cy="277396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5/30/24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273178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5/30/24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87647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Date Placeholder 1"/>
          <p:cNvSpPr>
            <a:spLocks noGrp="1"/>
          </p:cNvSpPr>
          <p:nvPr>
            <p:ph type="dt" sz="half" idx="10"/>
          </p:nvPr>
        </p:nvSpPr>
        <p:spPr/>
        <p:txBody>
          <a:bodyPr/>
          <a:lstStyle/>
          <a:p>
            <a:fld id="{B61BEF0D-F0BB-DE4B-95CE-6DB70DBA9567}" type="datetimeFigureOut">
              <a:rPr lang="en-US" smtClean="0"/>
              <a:pPr/>
              <a:t>5/30/24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686839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2"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1447800"/>
            <a:ext cx="2712590" cy="1495588"/>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568927" y="1447800"/>
            <a:ext cx="3632850"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866441" y="3086845"/>
            <a:ext cx="2712589" cy="2933701"/>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5/30/24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811486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4"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1381390"/>
            <a:ext cx="2987089" cy="157480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866440" y="3086100"/>
            <a:ext cx="2987089" cy="24511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5/30/24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651648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14" name="Rectangle 13"/>
            <p:cNvSpPr/>
            <p:nvPr/>
          </p:nvSpPr>
          <p:spPr>
            <a:xfrm>
              <a:off x="0" y="0"/>
              <a:ext cx="9118832"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5" name="Freeform 24"/>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5260" cy="709865"/>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864382" y="2489200"/>
            <a:ext cx="6345260" cy="353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74443" y="6365498"/>
            <a:ext cx="990599" cy="228659"/>
          </a:xfrm>
          <a:prstGeom prst="rect">
            <a:avLst/>
          </a:prstGeom>
        </p:spPr>
        <p:txBody>
          <a:bodyPr vert="horz" lIns="91440" tIns="45720" rIns="91440" bIns="45720" rtlCol="0" anchor="b"/>
          <a:lstStyle>
            <a:lvl1pPr algn="r">
              <a:defRPr sz="900" b="1" i="0">
                <a:solidFill>
                  <a:schemeClr val="accent1"/>
                </a:solidFill>
              </a:defRPr>
            </a:lvl1pPr>
          </a:lstStyle>
          <a:p>
            <a:fld id="{B61BEF0D-F0BB-DE4B-95CE-6DB70DBA9567}" type="datetimeFigureOut">
              <a:rPr lang="en-US" smtClean="0"/>
              <a:pPr/>
              <a:t>5/30/24</a:t>
            </a:fld>
            <a:endParaRPr lang="en-US" dirty="0"/>
          </a:p>
        </p:txBody>
      </p:sp>
      <p:sp>
        <p:nvSpPr>
          <p:cNvPr id="5" name="Footer Placeholder 4"/>
          <p:cNvSpPr>
            <a:spLocks noGrp="1"/>
          </p:cNvSpPr>
          <p:nvPr>
            <p:ph type="ftr" sz="quarter" idx="3"/>
          </p:nvPr>
        </p:nvSpPr>
        <p:spPr>
          <a:xfrm>
            <a:off x="590843" y="6365497"/>
            <a:ext cx="3859795" cy="228660"/>
          </a:xfrm>
          <a:prstGeom prst="rect">
            <a:avLst/>
          </a:prstGeom>
        </p:spPr>
        <p:txBody>
          <a:bodyPr vert="horz" lIns="91440" tIns="45720" rIns="91440" bIns="45720" rtlCol="0" anchor="b"/>
          <a:lstStyle>
            <a:lvl1pPr algn="l">
              <a:defRPr sz="900" b="1" i="0">
                <a:solidFill>
                  <a:schemeClr val="accent1"/>
                </a:solidFill>
              </a:defRPr>
            </a:lvl1pPr>
          </a:lstStyle>
          <a:p>
            <a:endParaRPr lang="en-US" dirty="0"/>
          </a:p>
        </p:txBody>
      </p:sp>
      <p:sp>
        <p:nvSpPr>
          <p:cNvPr id="26" name="Rectangle 2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8" name="Slide Number Placeholder 5"/>
          <p:cNvSpPr>
            <a:spLocks noGrp="1"/>
          </p:cNvSpPr>
          <p:nvPr>
            <p:ph type="sldNum" sz="quarter" idx="4"/>
          </p:nvPr>
        </p:nvSpPr>
        <p:spPr bwMode="gray">
          <a:xfrm>
            <a:off x="7678616" y="295730"/>
            <a:ext cx="791308" cy="767687"/>
          </a:xfrm>
          <a:prstGeom prst="rect">
            <a:avLst/>
          </a:prstGeom>
        </p:spPr>
        <p:txBody>
          <a:bodyPr anchor="b"/>
          <a:lstStyle>
            <a:lvl1pPr algn="ctr">
              <a:defRPr sz="2800">
                <a:solidFill>
                  <a:schemeClr val="bg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28813958"/>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 id="2147483734" r:id="rId14"/>
    <p:sldLayoutId id="2147483735" r:id="rId15"/>
    <p:sldLayoutId id="2147483736" r:id="rId16"/>
    <p:sldLayoutId id="2147483737" r:id="rId17"/>
  </p:sldLayoutIdLst>
  <p:txStyles>
    <p:titleStyle>
      <a:lvl1pPr algn="l" defTabSz="457200" rtl="0" eaLnBrk="1" latinLnBrk="0" hangingPunct="1">
        <a:spcBef>
          <a:spcPct val="0"/>
        </a:spcBef>
        <a:buNone/>
        <a:defRPr sz="3200" b="0" i="0" kern="120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ideo" Target="https://www.youtube.com/embed/A_D9myBodCo?start=1&amp;feature=oembed" TargetMode="External"/><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ideo" Target="https://www.youtube.com/embed/31pv2Rlp6R4?feature=oembed" TargetMode="Externa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226503"/>
            <a:ext cx="8077200" cy="2550877"/>
          </a:xfrm>
        </p:spPr>
        <p:txBody>
          <a:bodyPr/>
          <a:lstStyle/>
          <a:p>
            <a:r>
              <a:rPr lang="en-US" sz="4500" dirty="0"/>
              <a:t>Best Case/Worst Case - ICU</a:t>
            </a:r>
          </a:p>
        </p:txBody>
      </p:sp>
      <p:sp>
        <p:nvSpPr>
          <p:cNvPr id="3" name="Subtitle 2"/>
          <p:cNvSpPr>
            <a:spLocks noGrp="1"/>
          </p:cNvSpPr>
          <p:nvPr>
            <p:ph type="subTitle" idx="1"/>
          </p:nvPr>
        </p:nvSpPr>
        <p:spPr/>
        <p:txBody>
          <a:bodyPr/>
          <a:lstStyle/>
          <a:p>
            <a:r>
              <a:rPr lang="en-US" dirty="0"/>
              <a:t>An introduction</a:t>
            </a:r>
          </a:p>
        </p:txBody>
      </p:sp>
      <p:sp>
        <p:nvSpPr>
          <p:cNvPr id="4" name="TextBox 3">
            <a:extLst>
              <a:ext uri="{FF2B5EF4-FFF2-40B4-BE49-F238E27FC236}">
                <a16:creationId xmlns:a16="http://schemas.microsoft.com/office/drawing/2014/main" id="{63AB7353-A93C-44F1-E4C7-52E48C9B8EF1}"/>
              </a:ext>
            </a:extLst>
          </p:cNvPr>
          <p:cNvSpPr txBox="1"/>
          <p:nvPr/>
        </p:nvSpPr>
        <p:spPr>
          <a:xfrm>
            <a:off x="3200400" y="3200400"/>
            <a:ext cx="2743200" cy="45720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sp>
        <p:nvSpPr>
          <p:cNvPr id="5" name="TextBox 4">
            <a:extLst>
              <a:ext uri="{FF2B5EF4-FFF2-40B4-BE49-F238E27FC236}">
                <a16:creationId xmlns:a16="http://schemas.microsoft.com/office/drawing/2014/main" id="{395D9DA4-5230-5B53-0359-E08E1639446F}"/>
              </a:ext>
            </a:extLst>
          </p:cNvPr>
          <p:cNvSpPr txBox="1"/>
          <p:nvPr/>
        </p:nvSpPr>
        <p:spPr>
          <a:xfrm>
            <a:off x="3343275" y="3343275"/>
            <a:ext cx="2743200" cy="45720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sp>
        <p:nvSpPr>
          <p:cNvPr id="6" name="TextBox 5">
            <a:extLst>
              <a:ext uri="{FF2B5EF4-FFF2-40B4-BE49-F238E27FC236}">
                <a16:creationId xmlns:a16="http://schemas.microsoft.com/office/drawing/2014/main" id="{54F92EFA-1FE1-3F8B-CEF8-57C9D8F50629}"/>
              </a:ext>
            </a:extLst>
          </p:cNvPr>
          <p:cNvSpPr txBox="1"/>
          <p:nvPr/>
        </p:nvSpPr>
        <p:spPr>
          <a:xfrm>
            <a:off x="3486150" y="3486150"/>
            <a:ext cx="2743200" cy="45720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2B3DF-103D-FCF6-6E5B-C1597FB586D6}"/>
              </a:ext>
            </a:extLst>
          </p:cNvPr>
          <p:cNvSpPr>
            <a:spLocks noGrp="1"/>
          </p:cNvSpPr>
          <p:nvPr>
            <p:ph type="title"/>
          </p:nvPr>
        </p:nvSpPr>
        <p:spPr/>
        <p:txBody>
          <a:bodyPr/>
          <a:lstStyle/>
          <a:p>
            <a:r>
              <a:rPr lang="en-US" dirty="0"/>
              <a:t>A Sample Case: “SD”, part 2</a:t>
            </a:r>
          </a:p>
        </p:txBody>
      </p:sp>
      <p:sp>
        <p:nvSpPr>
          <p:cNvPr id="4" name="Content Placeholder 2">
            <a:extLst>
              <a:ext uri="{FF2B5EF4-FFF2-40B4-BE49-F238E27FC236}">
                <a16:creationId xmlns:a16="http://schemas.microsoft.com/office/drawing/2014/main" id="{0B2165D3-6C12-733C-8DFB-321D5D9D2052}"/>
              </a:ext>
            </a:extLst>
          </p:cNvPr>
          <p:cNvSpPr>
            <a:spLocks noGrp="1"/>
          </p:cNvSpPr>
          <p:nvPr>
            <p:ph idx="1"/>
          </p:nvPr>
        </p:nvSpPr>
        <p:spPr>
          <a:xfrm>
            <a:off x="581192" y="2270694"/>
            <a:ext cx="7993803" cy="4358707"/>
          </a:xfrm>
        </p:spPr>
        <p:txBody>
          <a:bodyPr>
            <a:normAutofit lnSpcReduction="10000"/>
          </a:bodyPr>
          <a:lstStyle/>
          <a:p>
            <a:pPr marL="305435" indent="-305435"/>
            <a:r>
              <a:rPr lang="en-US" dirty="0">
                <a:solidFill>
                  <a:srgbClr val="000000"/>
                </a:solidFill>
              </a:rPr>
              <a:t>1/4: 15 beats of ventricular tachycardia on rounds. Later, systolic blood pressure to 201, responded to metoprolol. Left-sided weakness (2/5 strength) and neglect noted by bedside nurse during neuro assessment in the afternoon. Small, right-sided stroke noted on Head CT and Fast MRI. Blood cultures drawn after low grade fevers. Later in the evening, repeat head CT was stable. Left-sided deficits improving.</a:t>
            </a:r>
          </a:p>
          <a:p>
            <a:pPr marL="305435" indent="-305435"/>
            <a:r>
              <a:rPr lang="en-US" dirty="0">
                <a:solidFill>
                  <a:srgbClr val="000000"/>
                </a:solidFill>
              </a:rPr>
              <a:t>1/5: No acute events. Febrile again overnight.</a:t>
            </a:r>
          </a:p>
          <a:p>
            <a:pPr marL="305435" indent="-305435"/>
            <a:r>
              <a:rPr lang="en-US" dirty="0">
                <a:solidFill>
                  <a:srgbClr val="000000"/>
                </a:solidFill>
              </a:rPr>
              <a:t>1/6: Cardiac ultrasound negative for valvular vegetations. Blood cultures with no growth to date.</a:t>
            </a:r>
          </a:p>
          <a:p>
            <a:pPr marL="305435" indent="-305435"/>
            <a:r>
              <a:rPr lang="en-US" dirty="0">
                <a:solidFill>
                  <a:srgbClr val="000000"/>
                </a:solidFill>
              </a:rPr>
              <a:t>1/7: Operating room today for planned tracheostomy and percutaneous endoscopic gastrostomy given extent of facial and nasal fractures. Otolaryngology completed mandible repair with jaw wiring. Respiratory cultures negative. Returned to the ICU from OR in the late morning.</a:t>
            </a:r>
          </a:p>
        </p:txBody>
      </p:sp>
      <p:sp>
        <p:nvSpPr>
          <p:cNvPr id="5" name="Content Placeholder 2">
            <a:extLst>
              <a:ext uri="{FF2B5EF4-FFF2-40B4-BE49-F238E27FC236}">
                <a16:creationId xmlns:a16="http://schemas.microsoft.com/office/drawing/2014/main" id="{72373022-2D4F-104D-EDA9-FB8563D1447E}"/>
              </a:ext>
            </a:extLst>
          </p:cNvPr>
          <p:cNvSpPr txBox="1">
            <a:spLocks/>
          </p:cNvSpPr>
          <p:nvPr/>
        </p:nvSpPr>
        <p:spPr>
          <a:xfrm>
            <a:off x="4580136" y="1978402"/>
            <a:ext cx="3990808" cy="4648200"/>
          </a:xfrm>
          <a:prstGeom prst="rect">
            <a:avLst/>
          </a:prstGeom>
        </p:spPr>
        <p:txBody>
          <a:bodyPr vert="horz" lIns="91440" tIns="45720" rIns="91440" bIns="45720" rtlCol="0" anchor="ctr">
            <a:norm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305435" indent="-305435"/>
            <a:endParaRPr lang="en-US" dirty="0"/>
          </a:p>
        </p:txBody>
      </p:sp>
    </p:spTree>
    <p:extLst>
      <p:ext uri="{BB962C8B-B14F-4D97-AF65-F5344CB8AC3E}">
        <p14:creationId xmlns:p14="http://schemas.microsoft.com/office/powerpoint/2010/main" val="22540981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280443-A665-32C6-E0D1-09C840F5A066}"/>
              </a:ext>
            </a:extLst>
          </p:cNvPr>
          <p:cNvSpPr>
            <a:spLocks noGrp="1"/>
          </p:cNvSpPr>
          <p:nvPr>
            <p:ph type="title"/>
          </p:nvPr>
        </p:nvSpPr>
        <p:spPr/>
        <p:txBody>
          <a:bodyPr/>
          <a:lstStyle/>
          <a:p>
            <a:r>
              <a:rPr lang="en-US" dirty="0"/>
              <a:t>Discussion</a:t>
            </a:r>
          </a:p>
        </p:txBody>
      </p:sp>
      <p:sp>
        <p:nvSpPr>
          <p:cNvPr id="3" name="Content Placeholder 2">
            <a:extLst>
              <a:ext uri="{FF2B5EF4-FFF2-40B4-BE49-F238E27FC236}">
                <a16:creationId xmlns:a16="http://schemas.microsoft.com/office/drawing/2014/main" id="{C819C173-B701-1AAC-2D7F-E0096B5AA483}"/>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9282595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3098B4E-BBB0-0D22-D265-CECF268AE46C}"/>
              </a:ext>
            </a:extLst>
          </p:cNvPr>
          <p:cNvSpPr>
            <a:spLocks noGrp="1"/>
          </p:cNvSpPr>
          <p:nvPr>
            <p:ph type="title"/>
          </p:nvPr>
        </p:nvSpPr>
        <p:spPr/>
        <p:txBody>
          <a:bodyPr/>
          <a:lstStyle/>
          <a:p>
            <a:r>
              <a:rPr lang="en-US" dirty="0"/>
              <a:t>Reviewing Case “SD”</a:t>
            </a:r>
          </a:p>
        </p:txBody>
      </p:sp>
      <p:pic>
        <p:nvPicPr>
          <p:cNvPr id="6" name="Online Media 5" title="Case 2 SD Video">
            <a:hlinkClick r:id="" action="ppaction://media"/>
            <a:extLst>
              <a:ext uri="{FF2B5EF4-FFF2-40B4-BE49-F238E27FC236}">
                <a16:creationId xmlns:a16="http://schemas.microsoft.com/office/drawing/2014/main" id="{E2BB945D-86CF-26B9-3B88-C5B1BFE11D5B}"/>
              </a:ext>
            </a:extLst>
          </p:cNvPr>
          <p:cNvPicPr>
            <a:picLocks noGrp="1" noRot="1" noChangeAspect="1"/>
          </p:cNvPicPr>
          <p:nvPr>
            <p:ph idx="1"/>
            <a:videoFile r:link="rId1"/>
          </p:nvPr>
        </p:nvPicPr>
        <p:blipFill>
          <a:blip r:embed="rId4"/>
          <a:stretch>
            <a:fillRect/>
          </a:stretch>
        </p:blipFill>
        <p:spPr>
          <a:xfrm>
            <a:off x="1599390" y="2248419"/>
            <a:ext cx="5936602" cy="4455367"/>
          </a:xfrm>
        </p:spPr>
      </p:pic>
    </p:spTree>
    <p:extLst>
      <p:ext uri="{BB962C8B-B14F-4D97-AF65-F5344CB8AC3E}">
        <p14:creationId xmlns:p14="http://schemas.microsoft.com/office/powerpoint/2010/main" val="27171562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337A4C-E0E6-BCCD-5C2F-F519F135820B}"/>
              </a:ext>
            </a:extLst>
          </p:cNvPr>
          <p:cNvSpPr>
            <a:spLocks noGrp="1"/>
          </p:cNvSpPr>
          <p:nvPr>
            <p:ph type="title"/>
          </p:nvPr>
        </p:nvSpPr>
        <p:spPr/>
        <p:txBody>
          <a:bodyPr/>
          <a:lstStyle/>
          <a:p>
            <a:r>
              <a:rPr lang="en-US" dirty="0"/>
              <a:t>Questions?</a:t>
            </a:r>
          </a:p>
        </p:txBody>
      </p:sp>
      <p:sp>
        <p:nvSpPr>
          <p:cNvPr id="3" name="Content Placeholder 2">
            <a:extLst>
              <a:ext uri="{FF2B5EF4-FFF2-40B4-BE49-F238E27FC236}">
                <a16:creationId xmlns:a16="http://schemas.microsoft.com/office/drawing/2014/main" id="{FC61D65A-CD5F-7888-8C65-FF171E07AFD0}"/>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39909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AD59AC-3408-C122-9CEA-8DFF667C2EEB}"/>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ABE049A3-C8D4-DE0B-BBF4-FCB35ADF63FB}"/>
              </a:ext>
            </a:extLst>
          </p:cNvPr>
          <p:cNvSpPr>
            <a:spLocks noGrp="1"/>
          </p:cNvSpPr>
          <p:nvPr>
            <p:ph idx="1"/>
          </p:nvPr>
        </p:nvSpPr>
        <p:spPr>
          <a:xfrm>
            <a:off x="864382" y="2489200"/>
            <a:ext cx="6719332" cy="3530600"/>
          </a:xfrm>
        </p:spPr>
        <p:txBody>
          <a:bodyPr vert="horz" lIns="91440" tIns="45720" rIns="91440" bIns="45720" rtlCol="0" anchor="t">
            <a:normAutofit/>
          </a:bodyPr>
          <a:lstStyle/>
          <a:p>
            <a:pPr marL="0" indent="0">
              <a:buNone/>
            </a:pPr>
            <a:endParaRPr lang="en-US" dirty="0">
              <a:ea typeface="+mn-lt"/>
              <a:cs typeface="+mn-lt"/>
            </a:endParaRPr>
          </a:p>
          <a:p>
            <a:pPr marL="305435" indent="-305435"/>
            <a:r>
              <a:rPr lang="en-US" dirty="0">
                <a:ea typeface="+mn-lt"/>
                <a:cs typeface="+mn-lt"/>
              </a:rPr>
              <a:t>Best Case/Worst Case-ICU introduction video</a:t>
            </a:r>
          </a:p>
          <a:p>
            <a:pPr marL="305435" indent="-305435"/>
            <a:r>
              <a:rPr lang="en-US" dirty="0">
                <a:ea typeface="+mn-lt"/>
                <a:cs typeface="+mn-lt"/>
              </a:rPr>
              <a:t>Step-by-Step guide</a:t>
            </a:r>
          </a:p>
          <a:p>
            <a:pPr marL="305435" indent="-305435"/>
            <a:r>
              <a:rPr lang="en-US" dirty="0">
                <a:ea typeface="+mn-lt"/>
                <a:cs typeface="+mn-lt"/>
              </a:rPr>
              <a:t>BC/WC-ICU demonstration video</a:t>
            </a:r>
          </a:p>
          <a:p>
            <a:pPr marL="305435" indent="-305435"/>
            <a:r>
              <a:rPr lang="en-US" dirty="0">
                <a:ea typeface="+mn-lt"/>
                <a:cs typeface="+mn-lt"/>
              </a:rPr>
              <a:t>Using BC/WC-ICU with patients &amp; families/loved ones</a:t>
            </a:r>
          </a:p>
          <a:p>
            <a:pPr marL="305435" indent="-305435"/>
            <a:r>
              <a:rPr lang="en-US" dirty="0">
                <a:ea typeface="+mn-lt"/>
                <a:cs typeface="+mn-lt"/>
              </a:rPr>
              <a:t>Sample case</a:t>
            </a:r>
            <a:endParaRPr lang="en-US" dirty="0"/>
          </a:p>
          <a:p>
            <a:pPr marL="305435" indent="-305435"/>
            <a:endParaRPr lang="en-US" dirty="0"/>
          </a:p>
        </p:txBody>
      </p:sp>
    </p:spTree>
    <p:extLst>
      <p:ext uri="{BB962C8B-B14F-4D97-AF65-F5344CB8AC3E}">
        <p14:creationId xmlns:p14="http://schemas.microsoft.com/office/powerpoint/2010/main" val="37551573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nline Media 3" title="Best Case/Worst Case (BC/WC) INTENSIVE CARE Communication Tool - Whiteboard Video">
            <a:hlinkClick r:id="" action="ppaction://media"/>
            <a:extLst>
              <a:ext uri="{FF2B5EF4-FFF2-40B4-BE49-F238E27FC236}">
                <a16:creationId xmlns:a16="http://schemas.microsoft.com/office/drawing/2014/main" id="{E403B734-CFA0-A550-CE72-7B74ABC9CA5F}"/>
              </a:ext>
            </a:extLst>
          </p:cNvPr>
          <p:cNvPicPr>
            <a:picLocks noRot="1" noChangeAspect="1"/>
          </p:cNvPicPr>
          <p:nvPr>
            <a:videoFile r:link="rId1"/>
          </p:nvPr>
        </p:nvPicPr>
        <p:blipFill>
          <a:blip r:embed="rId4"/>
          <a:stretch>
            <a:fillRect/>
          </a:stretch>
        </p:blipFill>
        <p:spPr>
          <a:xfrm>
            <a:off x="304800" y="228600"/>
            <a:ext cx="8686800" cy="6511474"/>
          </a:xfrm>
          <a:prstGeom prst="rect">
            <a:avLst/>
          </a:prstGeom>
        </p:spPr>
      </p:pic>
    </p:spTree>
    <p:extLst>
      <p:ext uri="{BB962C8B-B14F-4D97-AF65-F5344CB8AC3E}">
        <p14:creationId xmlns:p14="http://schemas.microsoft.com/office/powerpoint/2010/main" val="38279722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CC35861-3F79-E2F6-615B-3D83DEEE0136}"/>
              </a:ext>
            </a:extLst>
          </p:cNvPr>
          <p:cNvSpPr>
            <a:spLocks noGrp="1"/>
          </p:cNvSpPr>
          <p:nvPr/>
        </p:nvSpPr>
        <p:spPr bwMode="gray">
          <a:xfrm>
            <a:off x="865970" y="927098"/>
            <a:ext cx="7428944" cy="709865"/>
          </a:xfrm>
          <a:prstGeom prst="rect">
            <a:avLst/>
          </a:prstGeom>
        </p:spPr>
        <p:txBody>
          <a:bodyPr vert="horz" lIns="91440" tIns="45720" rIns="91440" bIns="45720" rtlCol="0" anchor="ctr">
            <a:noAutofit/>
          </a:bodyPr>
          <a:lstStyle>
            <a:lvl1pPr algn="l" defTabSz="457200" rtl="0" eaLnBrk="1" latinLnBrk="0" hangingPunct="1">
              <a:spcBef>
                <a:spcPct val="0"/>
              </a:spcBef>
              <a:buNone/>
              <a:defRPr sz="3200" b="0" i="0" kern="120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Filling out the graphic aid</a:t>
            </a:r>
          </a:p>
        </p:txBody>
      </p:sp>
      <p:pic>
        <p:nvPicPr>
          <p:cNvPr id="6" name="Picture 5" descr="A screenshot of a medical report&#10;&#10;Description automatically generated">
            <a:extLst>
              <a:ext uri="{FF2B5EF4-FFF2-40B4-BE49-F238E27FC236}">
                <a16:creationId xmlns:a16="http://schemas.microsoft.com/office/drawing/2014/main" id="{99E05F49-E247-BEDC-72B6-F9D4FF33149B}"/>
              </a:ext>
            </a:extLst>
          </p:cNvPr>
          <p:cNvPicPr>
            <a:picLocks noChangeAspect="1"/>
          </p:cNvPicPr>
          <p:nvPr/>
        </p:nvPicPr>
        <p:blipFill>
          <a:blip r:embed="rId3"/>
          <a:stretch>
            <a:fillRect/>
          </a:stretch>
        </p:blipFill>
        <p:spPr>
          <a:xfrm>
            <a:off x="1164771" y="1627066"/>
            <a:ext cx="7064829" cy="5225838"/>
          </a:xfrm>
          <a:prstGeom prst="rect">
            <a:avLst/>
          </a:prstGeom>
        </p:spPr>
      </p:pic>
    </p:spTree>
    <p:extLst>
      <p:ext uri="{BB962C8B-B14F-4D97-AF65-F5344CB8AC3E}">
        <p14:creationId xmlns:p14="http://schemas.microsoft.com/office/powerpoint/2010/main" val="16886838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11951-7AB4-75B3-DD43-869EDB6E58AF}"/>
              </a:ext>
            </a:extLst>
          </p:cNvPr>
          <p:cNvSpPr>
            <a:spLocks noGrp="1"/>
          </p:cNvSpPr>
          <p:nvPr>
            <p:ph type="title"/>
          </p:nvPr>
        </p:nvSpPr>
        <p:spPr>
          <a:xfrm>
            <a:off x="865970" y="927098"/>
            <a:ext cx="6456715" cy="709865"/>
          </a:xfrm>
        </p:spPr>
        <p:txBody>
          <a:bodyPr/>
          <a:lstStyle/>
          <a:p>
            <a:r>
              <a:rPr lang="en-US" dirty="0">
                <a:ea typeface="+mj-lt"/>
                <a:cs typeface="+mj-lt"/>
              </a:rPr>
              <a:t>Using BC/WC-ICU as a team</a:t>
            </a:r>
          </a:p>
        </p:txBody>
      </p:sp>
      <p:sp>
        <p:nvSpPr>
          <p:cNvPr id="3" name="Content Placeholder 2">
            <a:extLst>
              <a:ext uri="{FF2B5EF4-FFF2-40B4-BE49-F238E27FC236}">
                <a16:creationId xmlns:a16="http://schemas.microsoft.com/office/drawing/2014/main" id="{A6F9817B-75E6-1748-FB1A-513C1377C80E}"/>
              </a:ext>
            </a:extLst>
          </p:cNvPr>
          <p:cNvSpPr>
            <a:spLocks noGrp="1"/>
          </p:cNvSpPr>
          <p:nvPr>
            <p:ph idx="1"/>
          </p:nvPr>
        </p:nvSpPr>
        <p:spPr>
          <a:xfrm>
            <a:off x="864382" y="2489200"/>
            <a:ext cx="6960721" cy="3530600"/>
          </a:xfrm>
        </p:spPr>
        <p:txBody>
          <a:bodyPr vert="horz" lIns="91440" tIns="45720" rIns="91440" bIns="45720" rtlCol="0" anchor="t">
            <a:normAutofit/>
          </a:bodyPr>
          <a:lstStyle/>
          <a:p>
            <a:r>
              <a:rPr lang="en-US" dirty="0"/>
              <a:t>Multiple roles in BC/WC-ICU: who does what will depend on your team</a:t>
            </a:r>
            <a:endParaRPr lang="en-US"/>
          </a:p>
          <a:p>
            <a:pPr lvl="1" indent="-283210"/>
            <a:r>
              <a:rPr lang="en-US" dirty="0"/>
              <a:t>Telling the Best Case Scenario</a:t>
            </a:r>
          </a:p>
          <a:p>
            <a:pPr lvl="1" indent="-283210"/>
            <a:r>
              <a:rPr lang="en-US" dirty="0"/>
              <a:t>Completing the graphic aid</a:t>
            </a:r>
          </a:p>
          <a:p>
            <a:pPr lvl="1" indent="-283210"/>
            <a:r>
              <a:rPr lang="en-US" dirty="0"/>
              <a:t>Using the graphic aid with patients/families for daily updates</a:t>
            </a:r>
          </a:p>
          <a:p>
            <a:pPr lvl="1" indent="-283210"/>
            <a:r>
              <a:rPr lang="en-US" dirty="0"/>
              <a:t>Filling out the flip side of the graphic aid</a:t>
            </a:r>
          </a:p>
          <a:p>
            <a:pPr lvl="1" indent="-283210"/>
            <a:endParaRPr lang="en-US" dirty="0"/>
          </a:p>
          <a:p>
            <a:endParaRPr lang="en-US" dirty="0"/>
          </a:p>
        </p:txBody>
      </p:sp>
    </p:spTree>
    <p:extLst>
      <p:ext uri="{BB962C8B-B14F-4D97-AF65-F5344CB8AC3E}">
        <p14:creationId xmlns:p14="http://schemas.microsoft.com/office/powerpoint/2010/main" val="2280462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B2537-5365-7988-EE34-4EDE502633BC}"/>
              </a:ext>
            </a:extLst>
          </p:cNvPr>
          <p:cNvSpPr>
            <a:spLocks noGrp="1"/>
          </p:cNvSpPr>
          <p:nvPr>
            <p:ph type="title"/>
          </p:nvPr>
        </p:nvSpPr>
        <p:spPr/>
        <p:txBody>
          <a:bodyPr/>
          <a:lstStyle/>
          <a:p>
            <a:r>
              <a:rPr lang="en-US" dirty="0"/>
              <a:t>Using BC/WC-ICU with patients and families/loved ones</a:t>
            </a:r>
          </a:p>
        </p:txBody>
      </p:sp>
      <p:sp>
        <p:nvSpPr>
          <p:cNvPr id="3" name="TextBox 2">
            <a:extLst>
              <a:ext uri="{FF2B5EF4-FFF2-40B4-BE49-F238E27FC236}">
                <a16:creationId xmlns:a16="http://schemas.microsoft.com/office/drawing/2014/main" id="{20D90BD7-E868-CF46-6D45-1E6972212BAA}"/>
              </a:ext>
            </a:extLst>
          </p:cNvPr>
          <p:cNvSpPr txBox="1"/>
          <p:nvPr/>
        </p:nvSpPr>
        <p:spPr>
          <a:xfrm>
            <a:off x="689246" y="2308975"/>
            <a:ext cx="7785136" cy="42473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t>Phrases to introduce the graphic aid to family</a:t>
            </a:r>
          </a:p>
          <a:p>
            <a:pPr marL="285750" indent="-285750">
              <a:buFont typeface="Calibri"/>
              <a:buChar char="-"/>
            </a:pPr>
            <a:r>
              <a:rPr lang="en-US" dirty="0"/>
              <a:t>"helps us focus on the best case scenario"</a:t>
            </a:r>
          </a:p>
          <a:p>
            <a:pPr marL="285750" indent="-285750">
              <a:buFont typeface="Calibri"/>
              <a:buChar char="-"/>
            </a:pPr>
            <a:r>
              <a:rPr lang="en-US" dirty="0"/>
              <a:t>"this shows what we are hoping for &amp; how things change over time"</a:t>
            </a:r>
          </a:p>
          <a:p>
            <a:pPr marL="285750" indent="-285750">
              <a:buFont typeface="Calibri"/>
              <a:buChar char="-"/>
            </a:pPr>
            <a:r>
              <a:rPr lang="en-US" dirty="0"/>
              <a:t>avoiding language like 'part of a research study', can be confusing to patients/families, who may feel that they are being experimented on</a:t>
            </a:r>
          </a:p>
          <a:p>
            <a:pPr marL="285750" indent="-285750">
              <a:buFont typeface="Calibri"/>
              <a:buChar char="-"/>
            </a:pPr>
            <a:endParaRPr lang="en-US" dirty="0"/>
          </a:p>
          <a:p>
            <a:r>
              <a:rPr lang="en-US" b="1" dirty="0"/>
              <a:t>Sharing information from the graphic aid</a:t>
            </a:r>
          </a:p>
          <a:p>
            <a:pPr marL="285750" indent="-285750">
              <a:buFont typeface="Calibri"/>
              <a:buChar char="-"/>
            </a:pPr>
            <a:r>
              <a:rPr lang="en-US" dirty="0"/>
              <a:t>Star = what we are hoping for</a:t>
            </a:r>
          </a:p>
          <a:p>
            <a:pPr marL="285750" indent="-285750">
              <a:buFont typeface="Calibri"/>
              <a:buChar char="-"/>
            </a:pPr>
            <a:r>
              <a:rPr lang="en-US" dirty="0"/>
              <a:t>Box = what we are worried about</a:t>
            </a:r>
          </a:p>
          <a:p>
            <a:pPr marL="285750" indent="-285750">
              <a:buFont typeface="Calibri"/>
              <a:buChar char="-"/>
            </a:pPr>
            <a:r>
              <a:rPr lang="en-US" dirty="0"/>
              <a:t>The space between star and box means there is a lot we don't know – what ends up happening might be anywhere in here</a:t>
            </a:r>
          </a:p>
          <a:p>
            <a:pPr marL="285750" indent="-285750">
              <a:buFont typeface="Calibri"/>
              <a:buChar char="-"/>
            </a:pPr>
            <a:endParaRPr lang="en-US" dirty="0"/>
          </a:p>
          <a:p>
            <a:r>
              <a:rPr lang="en-US" b="1" dirty="0"/>
              <a:t>See the learner manual for more!</a:t>
            </a:r>
            <a:endParaRPr lang="en-US" dirty="0"/>
          </a:p>
        </p:txBody>
      </p:sp>
    </p:spTree>
    <p:extLst>
      <p:ext uri="{BB962C8B-B14F-4D97-AF65-F5344CB8AC3E}">
        <p14:creationId xmlns:p14="http://schemas.microsoft.com/office/powerpoint/2010/main" val="13443846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53CDF4D-562A-AEF3-8CEE-69E4995C3C30}"/>
              </a:ext>
            </a:extLst>
          </p:cNvPr>
          <p:cNvPicPr>
            <a:picLocks noChangeAspect="1"/>
          </p:cNvPicPr>
          <p:nvPr/>
        </p:nvPicPr>
        <p:blipFill>
          <a:blip r:embed="rId3"/>
          <a:stretch>
            <a:fillRect/>
          </a:stretch>
        </p:blipFill>
        <p:spPr>
          <a:xfrm>
            <a:off x="1397778" y="2132876"/>
            <a:ext cx="6348443" cy="4725124"/>
          </a:xfrm>
          <a:prstGeom prst="rect">
            <a:avLst/>
          </a:prstGeom>
        </p:spPr>
      </p:pic>
      <p:sp>
        <p:nvSpPr>
          <p:cNvPr id="6" name="Title 1">
            <a:extLst>
              <a:ext uri="{FF2B5EF4-FFF2-40B4-BE49-F238E27FC236}">
                <a16:creationId xmlns:a16="http://schemas.microsoft.com/office/drawing/2014/main" id="{F1D03F1A-6103-C285-070E-C51C5B657430}"/>
              </a:ext>
            </a:extLst>
          </p:cNvPr>
          <p:cNvSpPr txBox="1">
            <a:spLocks/>
          </p:cNvSpPr>
          <p:nvPr/>
        </p:nvSpPr>
        <p:spPr bwMode="gray">
          <a:xfrm>
            <a:off x="838200" y="914400"/>
            <a:ext cx="6343672" cy="709865"/>
          </a:xfrm>
          <a:prstGeom prst="rect">
            <a:avLst/>
          </a:prstGeom>
        </p:spPr>
        <p:txBody>
          <a:bodyPr vert="horz" lIns="91440" tIns="45720" rIns="91440" bIns="45720" rtlCol="0" anchor="ctr">
            <a:noAutofit/>
          </a:bodyPr>
          <a:lstStyle>
            <a:lvl1pPr algn="l" defTabSz="457200" rtl="0" eaLnBrk="1" latinLnBrk="0" hangingPunct="1">
              <a:spcBef>
                <a:spcPct val="0"/>
              </a:spcBef>
              <a:buNone/>
              <a:defRPr sz="3200" b="0" i="0" kern="120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Using BC/WC-ICU with patients and families/loved ones</a:t>
            </a:r>
          </a:p>
        </p:txBody>
      </p:sp>
      <p:sp>
        <p:nvSpPr>
          <p:cNvPr id="2" name="TextBox 1">
            <a:extLst>
              <a:ext uri="{FF2B5EF4-FFF2-40B4-BE49-F238E27FC236}">
                <a16:creationId xmlns:a16="http://schemas.microsoft.com/office/drawing/2014/main" id="{94A74C23-237B-891A-0D08-71ED083C238A}"/>
              </a:ext>
            </a:extLst>
          </p:cNvPr>
          <p:cNvSpPr txBox="1"/>
          <p:nvPr/>
        </p:nvSpPr>
        <p:spPr>
          <a:xfrm rot="20700000">
            <a:off x="183794" y="3612856"/>
            <a:ext cx="2297487"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A space for patients/families to share information about the patient and what matters to them.</a:t>
            </a:r>
          </a:p>
        </p:txBody>
      </p:sp>
      <p:sp>
        <p:nvSpPr>
          <p:cNvPr id="3" name="TextBox 2">
            <a:extLst>
              <a:ext uri="{FF2B5EF4-FFF2-40B4-BE49-F238E27FC236}">
                <a16:creationId xmlns:a16="http://schemas.microsoft.com/office/drawing/2014/main" id="{CA7C447C-5F8E-53F6-1CC5-AFCDBCE09866}"/>
              </a:ext>
            </a:extLst>
          </p:cNvPr>
          <p:cNvSpPr txBox="1"/>
          <p:nvPr/>
        </p:nvSpPr>
        <p:spPr>
          <a:xfrm rot="20700000">
            <a:off x="6620600" y="3345404"/>
            <a:ext cx="2297487" cy="20313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May be helpful to show families this when using the graphic aid to give daily updates so they know to fill it out.</a:t>
            </a:r>
          </a:p>
        </p:txBody>
      </p:sp>
    </p:spTree>
    <p:extLst>
      <p:ext uri="{BB962C8B-B14F-4D97-AF65-F5344CB8AC3E}">
        <p14:creationId xmlns:p14="http://schemas.microsoft.com/office/powerpoint/2010/main" val="41630948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2A39FA-8B0D-6BA1-72CB-A3D722211470}"/>
              </a:ext>
            </a:extLst>
          </p:cNvPr>
          <p:cNvSpPr>
            <a:spLocks noGrp="1"/>
          </p:cNvSpPr>
          <p:nvPr>
            <p:ph type="title"/>
          </p:nvPr>
        </p:nvSpPr>
        <p:spPr/>
        <p:txBody>
          <a:bodyPr/>
          <a:lstStyle/>
          <a:p>
            <a:r>
              <a:rPr lang="en-US" dirty="0"/>
              <a:t>Sample Case</a:t>
            </a:r>
          </a:p>
        </p:txBody>
      </p:sp>
      <p:sp>
        <p:nvSpPr>
          <p:cNvPr id="3" name="Content Placeholder 2">
            <a:extLst>
              <a:ext uri="{FF2B5EF4-FFF2-40B4-BE49-F238E27FC236}">
                <a16:creationId xmlns:a16="http://schemas.microsoft.com/office/drawing/2014/main" id="{64FC4DF6-4315-6F71-1498-BBA42726C1D8}"/>
              </a:ext>
            </a:extLst>
          </p:cNvPr>
          <p:cNvSpPr>
            <a:spLocks noGrp="1"/>
          </p:cNvSpPr>
          <p:nvPr>
            <p:ph idx="1"/>
          </p:nvPr>
        </p:nvSpPr>
        <p:spPr>
          <a:xfrm>
            <a:off x="864382" y="2489200"/>
            <a:ext cx="7803945" cy="711200"/>
          </a:xfrm>
        </p:spPr>
        <p:txBody>
          <a:bodyPr vert="horz" lIns="91440" tIns="45720" rIns="91440" bIns="45720" rtlCol="0" anchor="t">
            <a:normAutofit/>
          </a:bodyPr>
          <a:lstStyle/>
          <a:p>
            <a:r>
              <a:rPr lang="en-US" dirty="0"/>
              <a:t>If you have a printed graphic aid available, please use that. If not, draw something like the following on a blank piece of paper:</a:t>
            </a:r>
          </a:p>
        </p:txBody>
      </p:sp>
      <p:cxnSp>
        <p:nvCxnSpPr>
          <p:cNvPr id="4" name="Straight Arrow Connector 3">
            <a:extLst>
              <a:ext uri="{FF2B5EF4-FFF2-40B4-BE49-F238E27FC236}">
                <a16:creationId xmlns:a16="http://schemas.microsoft.com/office/drawing/2014/main" id="{0036F52D-1368-A051-409D-97D3A978B5F4}"/>
              </a:ext>
            </a:extLst>
          </p:cNvPr>
          <p:cNvCxnSpPr/>
          <p:nvPr/>
        </p:nvCxnSpPr>
        <p:spPr>
          <a:xfrm>
            <a:off x="1785258" y="3831771"/>
            <a:ext cx="0" cy="2318656"/>
          </a:xfrm>
          <a:prstGeom prst="straightConnector1">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6D4D7840-5F44-1DBD-7A5A-0C6911AB61F2}"/>
              </a:ext>
            </a:extLst>
          </p:cNvPr>
          <p:cNvSpPr txBox="1"/>
          <p:nvPr/>
        </p:nvSpPr>
        <p:spPr>
          <a:xfrm>
            <a:off x="957943" y="3341913"/>
            <a:ext cx="82731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600" dirty="0"/>
              <a:t>1/4</a:t>
            </a:r>
            <a:endParaRPr lang="en-US"/>
          </a:p>
          <a:p>
            <a:pPr algn="l"/>
            <a:r>
              <a:rPr lang="en-US" sz="1200" dirty="0"/>
              <a:t>Event:</a:t>
            </a:r>
          </a:p>
        </p:txBody>
      </p:sp>
      <p:sp>
        <p:nvSpPr>
          <p:cNvPr id="13" name="Rectangle 12">
            <a:extLst>
              <a:ext uri="{FF2B5EF4-FFF2-40B4-BE49-F238E27FC236}">
                <a16:creationId xmlns:a16="http://schemas.microsoft.com/office/drawing/2014/main" id="{9433383C-A61D-7DD4-F8D5-9A9F096A800D}"/>
              </a:ext>
            </a:extLst>
          </p:cNvPr>
          <p:cNvSpPr/>
          <p:nvPr/>
        </p:nvSpPr>
        <p:spPr>
          <a:xfrm>
            <a:off x="1643743" y="6248400"/>
            <a:ext cx="272143" cy="272143"/>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08F9481B-63A1-5821-6227-E5BC952A5BAB}"/>
              </a:ext>
            </a:extLst>
          </p:cNvPr>
          <p:cNvSpPr txBox="1"/>
          <p:nvPr/>
        </p:nvSpPr>
        <p:spPr>
          <a:xfrm>
            <a:off x="6934199" y="3461656"/>
            <a:ext cx="1534886" cy="289310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a:t>The line represents that day in the ICU. You'll write the </a:t>
            </a:r>
            <a:r>
              <a:rPr lang="en-US" sz="1400" b="1" dirty="0"/>
              <a:t>event</a:t>
            </a:r>
            <a:r>
              <a:rPr lang="en-US" sz="1400" dirty="0"/>
              <a:t>, </a:t>
            </a:r>
            <a:r>
              <a:rPr lang="en-US" sz="1400" b="1" dirty="0"/>
              <a:t>draw a star</a:t>
            </a:r>
            <a:r>
              <a:rPr lang="en-US" sz="1400" dirty="0"/>
              <a:t> along the line and </a:t>
            </a:r>
            <a:r>
              <a:rPr lang="en-US" sz="1400" b="1" dirty="0"/>
              <a:t>write the Best Case</a:t>
            </a:r>
            <a:r>
              <a:rPr lang="en-US" sz="1400" dirty="0"/>
              <a:t> next to it, and </a:t>
            </a:r>
            <a:r>
              <a:rPr lang="en-US" sz="1400" b="1" dirty="0"/>
              <a:t>write the Worst Case</a:t>
            </a:r>
            <a:r>
              <a:rPr lang="en-US" sz="1400" dirty="0"/>
              <a:t> next to the box at the bottom.</a:t>
            </a:r>
          </a:p>
        </p:txBody>
      </p:sp>
      <p:cxnSp>
        <p:nvCxnSpPr>
          <p:cNvPr id="23" name="Straight Arrow Connector 22">
            <a:extLst>
              <a:ext uri="{FF2B5EF4-FFF2-40B4-BE49-F238E27FC236}">
                <a16:creationId xmlns:a16="http://schemas.microsoft.com/office/drawing/2014/main" id="{23344F00-E072-655D-38D4-B5ED9CF797E9}"/>
              </a:ext>
            </a:extLst>
          </p:cNvPr>
          <p:cNvCxnSpPr>
            <a:cxnSpLocks/>
          </p:cNvCxnSpPr>
          <p:nvPr/>
        </p:nvCxnSpPr>
        <p:spPr>
          <a:xfrm>
            <a:off x="3352800" y="3831771"/>
            <a:ext cx="0" cy="2318656"/>
          </a:xfrm>
          <a:prstGeom prst="straightConnector1">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3A7488E9-BE11-1A17-05D0-8AD38C3B3776}"/>
              </a:ext>
            </a:extLst>
          </p:cNvPr>
          <p:cNvSpPr txBox="1"/>
          <p:nvPr/>
        </p:nvSpPr>
        <p:spPr>
          <a:xfrm>
            <a:off x="2525485" y="3341913"/>
            <a:ext cx="82731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600" dirty="0"/>
              <a:t>1/5</a:t>
            </a:r>
            <a:endParaRPr lang="en-US" dirty="0"/>
          </a:p>
          <a:p>
            <a:pPr algn="l"/>
            <a:r>
              <a:rPr lang="en-US" sz="1200" dirty="0"/>
              <a:t>Event:</a:t>
            </a:r>
          </a:p>
        </p:txBody>
      </p:sp>
      <p:sp>
        <p:nvSpPr>
          <p:cNvPr id="25" name="Rectangle 24">
            <a:extLst>
              <a:ext uri="{FF2B5EF4-FFF2-40B4-BE49-F238E27FC236}">
                <a16:creationId xmlns:a16="http://schemas.microsoft.com/office/drawing/2014/main" id="{CDC3019B-1B93-DFA8-06CD-616728D88C0A}"/>
              </a:ext>
            </a:extLst>
          </p:cNvPr>
          <p:cNvSpPr/>
          <p:nvPr/>
        </p:nvSpPr>
        <p:spPr>
          <a:xfrm>
            <a:off x="3211285" y="6248400"/>
            <a:ext cx="272143" cy="272143"/>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Arrow Connector 28">
            <a:extLst>
              <a:ext uri="{FF2B5EF4-FFF2-40B4-BE49-F238E27FC236}">
                <a16:creationId xmlns:a16="http://schemas.microsoft.com/office/drawing/2014/main" id="{2195EF18-7C2E-AE5C-FB88-60D6724C1DDB}"/>
              </a:ext>
            </a:extLst>
          </p:cNvPr>
          <p:cNvCxnSpPr>
            <a:cxnSpLocks/>
          </p:cNvCxnSpPr>
          <p:nvPr/>
        </p:nvCxnSpPr>
        <p:spPr>
          <a:xfrm>
            <a:off x="4844143" y="3831770"/>
            <a:ext cx="0" cy="2318656"/>
          </a:xfrm>
          <a:prstGeom prst="straightConnector1">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48334E57-8BAC-229C-4C8C-BDF5CF61DC82}"/>
              </a:ext>
            </a:extLst>
          </p:cNvPr>
          <p:cNvSpPr txBox="1"/>
          <p:nvPr/>
        </p:nvSpPr>
        <p:spPr>
          <a:xfrm>
            <a:off x="4016828" y="3341912"/>
            <a:ext cx="82731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600" dirty="0"/>
              <a:t>1/6</a:t>
            </a:r>
            <a:endParaRPr lang="en-US" dirty="0"/>
          </a:p>
          <a:p>
            <a:pPr algn="l"/>
            <a:r>
              <a:rPr lang="en-US" sz="1200" dirty="0"/>
              <a:t>Event:</a:t>
            </a:r>
          </a:p>
        </p:txBody>
      </p:sp>
      <p:sp>
        <p:nvSpPr>
          <p:cNvPr id="31" name="Rectangle 30">
            <a:extLst>
              <a:ext uri="{FF2B5EF4-FFF2-40B4-BE49-F238E27FC236}">
                <a16:creationId xmlns:a16="http://schemas.microsoft.com/office/drawing/2014/main" id="{DA0B1311-F0AF-37E6-2AC2-EA5FE4A3F5C1}"/>
              </a:ext>
            </a:extLst>
          </p:cNvPr>
          <p:cNvSpPr/>
          <p:nvPr/>
        </p:nvSpPr>
        <p:spPr>
          <a:xfrm>
            <a:off x="4702628" y="6248399"/>
            <a:ext cx="272143" cy="272143"/>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Arrow Connector 31">
            <a:extLst>
              <a:ext uri="{FF2B5EF4-FFF2-40B4-BE49-F238E27FC236}">
                <a16:creationId xmlns:a16="http://schemas.microsoft.com/office/drawing/2014/main" id="{1AF28762-CB77-B2A2-7676-34CC9B35B2AD}"/>
              </a:ext>
            </a:extLst>
          </p:cNvPr>
          <p:cNvCxnSpPr>
            <a:cxnSpLocks/>
          </p:cNvCxnSpPr>
          <p:nvPr/>
        </p:nvCxnSpPr>
        <p:spPr>
          <a:xfrm>
            <a:off x="6335486" y="3842657"/>
            <a:ext cx="0" cy="2318656"/>
          </a:xfrm>
          <a:prstGeom prst="straightConnector1">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8C8384B0-17F8-7E89-325A-4F9D550E399D}"/>
              </a:ext>
            </a:extLst>
          </p:cNvPr>
          <p:cNvSpPr txBox="1"/>
          <p:nvPr/>
        </p:nvSpPr>
        <p:spPr>
          <a:xfrm>
            <a:off x="5508171" y="3352799"/>
            <a:ext cx="82731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600" dirty="0"/>
              <a:t>1/7</a:t>
            </a:r>
            <a:endParaRPr lang="en-US" dirty="0"/>
          </a:p>
          <a:p>
            <a:pPr algn="l"/>
            <a:r>
              <a:rPr lang="en-US" sz="1200" dirty="0"/>
              <a:t>Event:</a:t>
            </a:r>
          </a:p>
        </p:txBody>
      </p:sp>
      <p:sp>
        <p:nvSpPr>
          <p:cNvPr id="34" name="Rectangle 33">
            <a:extLst>
              <a:ext uri="{FF2B5EF4-FFF2-40B4-BE49-F238E27FC236}">
                <a16:creationId xmlns:a16="http://schemas.microsoft.com/office/drawing/2014/main" id="{FDAF1117-EEDC-7D4D-523D-7BED56605A39}"/>
              </a:ext>
            </a:extLst>
          </p:cNvPr>
          <p:cNvSpPr/>
          <p:nvPr/>
        </p:nvSpPr>
        <p:spPr>
          <a:xfrm>
            <a:off x="6193971" y="6259286"/>
            <a:ext cx="272143" cy="272143"/>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687580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C3FCCE-504F-32AE-FDF3-AFF67585BCBC}"/>
              </a:ext>
            </a:extLst>
          </p:cNvPr>
          <p:cNvSpPr>
            <a:spLocks noGrp="1"/>
          </p:cNvSpPr>
          <p:nvPr>
            <p:ph type="title"/>
          </p:nvPr>
        </p:nvSpPr>
        <p:spPr>
          <a:xfrm>
            <a:off x="865970" y="559501"/>
            <a:ext cx="6791682" cy="1307210"/>
          </a:xfrm>
        </p:spPr>
        <p:txBody>
          <a:bodyPr/>
          <a:lstStyle/>
          <a:p>
            <a:r>
              <a:rPr lang="en-US" dirty="0"/>
              <a:t>A Sample Case: “SD”, part 1</a:t>
            </a:r>
            <a:br>
              <a:rPr lang="en-US" dirty="0"/>
            </a:br>
            <a:r>
              <a:rPr lang="en-US" sz="1600" dirty="0"/>
              <a:t>Refer to the printed patient case in front of you. As you read, please complete the graphic aid, focusing on the 'events' and notes next to Best and Worst Case Scenarios. Please complete through 1/7.</a:t>
            </a:r>
            <a:endParaRPr lang="en-US" dirty="0"/>
          </a:p>
        </p:txBody>
      </p:sp>
      <p:sp>
        <p:nvSpPr>
          <p:cNvPr id="5" name="TextBox 4">
            <a:extLst>
              <a:ext uri="{FF2B5EF4-FFF2-40B4-BE49-F238E27FC236}">
                <a16:creationId xmlns:a16="http://schemas.microsoft.com/office/drawing/2014/main" id="{80836BF8-0EDD-F5DD-FBB6-E5B8952F5CB6}"/>
              </a:ext>
            </a:extLst>
          </p:cNvPr>
          <p:cNvSpPr txBox="1"/>
          <p:nvPr/>
        </p:nvSpPr>
        <p:spPr>
          <a:xfrm>
            <a:off x="361816" y="2929196"/>
            <a:ext cx="8229600" cy="2308324"/>
          </a:xfrm>
          <a:prstGeom prst="rect">
            <a:avLst/>
          </a:prstGeom>
          <a:noFill/>
        </p:spPr>
        <p:txBody>
          <a:bodyPr wrap="square" lIns="91440" tIns="45720" rIns="91440" bIns="45720" rtlCol="0" anchor="t">
            <a:spAutoFit/>
          </a:bodyPr>
          <a:lstStyle/>
          <a:p>
            <a:r>
              <a:rPr lang="en-US" dirty="0"/>
              <a:t>1/3: A 75-year-old male, SD, with a past medical history significant for diabetes, obesity, and hypertension presented as a Level I trauma, involved in a motor vehicle collision. He was the restrained driver of a vehicle traveling at high speeds that struck a pole. He was extricated from the vehicle and noted to be combative with a declining GCS. A cricothyroidotomy was performed and he was stabilized. He was admitted to the ICU and found to have multiple facial fractures that will require operative fixation, tracheostomy, and gastrostomy.</a:t>
            </a:r>
          </a:p>
        </p:txBody>
      </p:sp>
    </p:spTree>
    <p:extLst>
      <p:ext uri="{BB962C8B-B14F-4D97-AF65-F5344CB8AC3E}">
        <p14:creationId xmlns:p14="http://schemas.microsoft.com/office/powerpoint/2010/main" val="239422970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{3AABE3CF-8010-5448-842A-0E5149A8C4F3}tf10001076</Template>
  <TotalTime>0</TotalTime>
  <Words>1541</Words>
  <Application>Microsoft Macintosh PowerPoint</Application>
  <PresentationFormat>On-screen Show (4:3)</PresentationFormat>
  <Paragraphs>109</Paragraphs>
  <Slides>13</Slides>
  <Notes>9</Notes>
  <HiddenSlides>0</HiddenSlides>
  <MMClips>2</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Century Gothic</vt:lpstr>
      <vt:lpstr>Wingdings 2</vt:lpstr>
      <vt:lpstr>Wingdings 3</vt:lpstr>
      <vt:lpstr>Ion Boardroom</vt:lpstr>
      <vt:lpstr>Best Case/Worst Case - ICU</vt:lpstr>
      <vt:lpstr>Outline</vt:lpstr>
      <vt:lpstr>PowerPoint Presentation</vt:lpstr>
      <vt:lpstr>PowerPoint Presentation</vt:lpstr>
      <vt:lpstr>Using BC/WC-ICU as a team</vt:lpstr>
      <vt:lpstr>Using BC/WC-ICU with patients and families/loved ones</vt:lpstr>
      <vt:lpstr>PowerPoint Presentation</vt:lpstr>
      <vt:lpstr>Sample Case</vt:lpstr>
      <vt:lpstr>A Sample Case: “SD”, part 1 Refer to the printed patient case in front of you. As you read, please complete the graphic aid, focusing on the 'events' and notes next to Best and Worst Case Scenarios. Please complete through 1/7.</vt:lpstr>
      <vt:lpstr>A Sample Case: “SD”, part 2</vt:lpstr>
      <vt:lpstr>Discussion</vt:lpstr>
      <vt:lpstr>Reviewing Case “SD”</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608</cp:revision>
  <dcterms:created xsi:type="dcterms:W3CDTF">2012-08-24T00:53:15Z</dcterms:created>
  <dcterms:modified xsi:type="dcterms:W3CDTF">2024-05-30T20:37:07Z</dcterms:modified>
</cp:coreProperties>
</file>