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LIE HAUG" initials="KH" lastIdx="2" clrIdx="0">
    <p:extLst>
      <p:ext uri="{19B8F6BF-5375-455C-9EA6-DF929625EA0E}">
        <p15:presenceInfo xmlns:p15="http://schemas.microsoft.com/office/powerpoint/2012/main" userId="KARLIE HAU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>
        <p:scale>
          <a:sx n="75" d="100"/>
          <a:sy n="75" d="100"/>
        </p:scale>
        <p:origin x="964" y="-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6773-F5D5-450C-8A64-BBC887E7BAD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3151-A12D-48D3-A268-1EA419646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40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6773-F5D5-450C-8A64-BBC887E7BAD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3151-A12D-48D3-A268-1EA419646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33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6773-F5D5-450C-8A64-BBC887E7BAD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3151-A12D-48D3-A268-1EA419646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55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6773-F5D5-450C-8A64-BBC887E7BAD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3151-A12D-48D3-A268-1EA419646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86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6773-F5D5-450C-8A64-BBC887E7BAD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3151-A12D-48D3-A268-1EA419646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845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6773-F5D5-450C-8A64-BBC887E7BAD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3151-A12D-48D3-A268-1EA419646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891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6773-F5D5-450C-8A64-BBC887E7BAD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3151-A12D-48D3-A268-1EA419646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761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6773-F5D5-450C-8A64-BBC887E7BAD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3151-A12D-48D3-A268-1EA419646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329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6773-F5D5-450C-8A64-BBC887E7BAD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3151-A12D-48D3-A268-1EA419646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257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6773-F5D5-450C-8A64-BBC887E7BAD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3151-A12D-48D3-A268-1EA419646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761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6773-F5D5-450C-8A64-BBC887E7BAD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33151-A12D-48D3-A268-1EA419646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3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56773-F5D5-450C-8A64-BBC887E7BAD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33151-A12D-48D3-A268-1EA419646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461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" name="Group 163"/>
          <p:cNvGrpSpPr/>
          <p:nvPr/>
        </p:nvGrpSpPr>
        <p:grpSpPr>
          <a:xfrm>
            <a:off x="104830" y="69012"/>
            <a:ext cx="9806796" cy="6513070"/>
            <a:chOff x="70324" y="0"/>
            <a:chExt cx="9806796" cy="6513070"/>
          </a:xfrm>
        </p:grpSpPr>
        <p:sp>
          <p:nvSpPr>
            <p:cNvPr id="4" name="Chevron 3">
              <a:extLst>
                <a:ext uri="{FF2B5EF4-FFF2-40B4-BE49-F238E27FC236}">
                  <a16:creationId xmlns:a16="http://schemas.microsoft.com/office/drawing/2014/main" id="{74C8D24D-3B5C-8E4A-BF3F-1D020B69CD4D}"/>
                </a:ext>
              </a:extLst>
            </p:cNvPr>
            <p:cNvSpPr/>
            <p:nvPr/>
          </p:nvSpPr>
          <p:spPr>
            <a:xfrm rot="5400000">
              <a:off x="-326542" y="4978469"/>
              <a:ext cx="1134251" cy="318054"/>
            </a:xfrm>
            <a:prstGeom prst="chevron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1" dirty="0">
                <a:solidFill>
                  <a:schemeClr val="tx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9945" y="81337"/>
              <a:ext cx="3955575" cy="357545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500" dirty="0">
                  <a:latin typeface="Candara" panose="020E0502030303020204" pitchFamily="34" charset="0"/>
                </a:rPr>
                <a:t>Best Case/Worst Case: ICU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04033" y="117682"/>
              <a:ext cx="57730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andara" panose="020E0502030303020204" pitchFamily="34" charset="0"/>
                </a:rPr>
                <a:t>What things may look like going forward.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877289" y="3157001"/>
              <a:ext cx="2235746" cy="340519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1400" dirty="0">
                  <a:latin typeface="Candara" panose="020E0502030303020204" pitchFamily="34" charset="0"/>
                </a:rPr>
                <a:t>Range of What is Possible</a:t>
              </a:r>
            </a:p>
          </p:txBody>
        </p:sp>
        <p:sp>
          <p:nvSpPr>
            <p:cNvPr id="8" name="Chevron 7"/>
            <p:cNvSpPr/>
            <p:nvPr/>
          </p:nvSpPr>
          <p:spPr>
            <a:xfrm rot="16200000">
              <a:off x="-326542" y="1357998"/>
              <a:ext cx="1134251" cy="318054"/>
            </a:xfrm>
            <a:prstGeom prst="chevron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1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02704" y="526695"/>
              <a:ext cx="1546827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152626" y="521960"/>
              <a:ext cx="1556463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867177" y="520961"/>
              <a:ext cx="1619628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644899" y="523478"/>
              <a:ext cx="1602741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388540" y="523478"/>
              <a:ext cx="1554611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162666" y="1024891"/>
              <a:ext cx="1560715" cy="4844981"/>
              <a:chOff x="520672" y="1095896"/>
              <a:chExt cx="1225056" cy="4844981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/>
            <p:cNvGrpSpPr/>
            <p:nvPr/>
          </p:nvGrpSpPr>
          <p:grpSpPr>
            <a:xfrm>
              <a:off x="3852869" y="1020997"/>
              <a:ext cx="1651359" cy="4844981"/>
              <a:chOff x="520672" y="1095896"/>
              <a:chExt cx="1225056" cy="4844981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67"/>
            <p:cNvGrpSpPr/>
            <p:nvPr/>
          </p:nvGrpSpPr>
          <p:grpSpPr>
            <a:xfrm>
              <a:off x="5634390" y="1020513"/>
              <a:ext cx="1613251" cy="4844981"/>
              <a:chOff x="520672" y="1095896"/>
              <a:chExt cx="1225056" cy="4844981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 94"/>
            <p:cNvGrpSpPr/>
            <p:nvPr/>
          </p:nvGrpSpPr>
          <p:grpSpPr>
            <a:xfrm>
              <a:off x="7335073" y="1005273"/>
              <a:ext cx="1608079" cy="4956305"/>
              <a:chOff x="520672" y="1095896"/>
              <a:chExt cx="1225056" cy="4844981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/>
              <p:cNvSpPr txBox="1"/>
              <p:nvPr/>
            </p:nvSpPr>
            <p:spPr>
              <a:xfrm>
                <a:off x="542333" y="1118366"/>
                <a:ext cx="1203395" cy="248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98" name="Straight Connector 97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" name="Group 121"/>
            <p:cNvGrpSpPr/>
            <p:nvPr/>
          </p:nvGrpSpPr>
          <p:grpSpPr>
            <a:xfrm>
              <a:off x="336652" y="5878380"/>
              <a:ext cx="8606497" cy="634690"/>
              <a:chOff x="305821" y="5197970"/>
              <a:chExt cx="8510954" cy="548128"/>
            </a:xfrm>
          </p:grpSpPr>
          <p:sp>
            <p:nvSpPr>
              <p:cNvPr id="123" name="TextBox 122"/>
              <p:cNvSpPr txBox="1"/>
              <p:nvPr/>
            </p:nvSpPr>
            <p:spPr>
              <a:xfrm>
                <a:off x="305821" y="5481429"/>
                <a:ext cx="8510954" cy="264669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n-US" sz="1200" dirty="0">
                  <a:latin typeface="Candara" panose="020E0502030303020204" pitchFamily="34" charset="0"/>
                </a:endParaRPr>
              </a:p>
            </p:txBody>
          </p:sp>
          <p:sp>
            <p:nvSpPr>
              <p:cNvPr id="124" name="Rounded Rectangle 123"/>
              <p:cNvSpPr/>
              <p:nvPr/>
            </p:nvSpPr>
            <p:spPr>
              <a:xfrm>
                <a:off x="1976939" y="5197970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>
                <a:off x="3676060" y="5198290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6" name="Rounded Rectangle 125"/>
              <p:cNvSpPr/>
              <p:nvPr/>
            </p:nvSpPr>
            <p:spPr>
              <a:xfrm>
                <a:off x="5418389" y="5200318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7" name="Rounded Rectangle 126"/>
              <p:cNvSpPr/>
              <p:nvPr/>
            </p:nvSpPr>
            <p:spPr>
              <a:xfrm>
                <a:off x="7102231" y="5201388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8" name="Rounded Rectangle 127"/>
              <p:cNvSpPr/>
              <p:nvPr/>
            </p:nvSpPr>
            <p:spPr>
              <a:xfrm>
                <a:off x="397695" y="5200318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</p:grpSp>
        <p:sp>
          <p:nvSpPr>
            <p:cNvPr id="129" name="TextBox 128"/>
            <p:cNvSpPr txBox="1"/>
            <p:nvPr/>
          </p:nvSpPr>
          <p:spPr>
            <a:xfrm rot="16200000">
              <a:off x="-151153" y="1363138"/>
              <a:ext cx="793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Candara" panose="020E0502030303020204" pitchFamily="34" charset="0"/>
                </a:rPr>
                <a:t>Hopes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 rot="16200000">
              <a:off x="-163188" y="4983609"/>
              <a:ext cx="793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andara" panose="020E0502030303020204" pitchFamily="34" charset="0"/>
                </a:rPr>
                <a:t>Worries</a:t>
              </a:r>
              <a:endParaRPr lang="en-US" sz="1051" dirty="0">
                <a:latin typeface="Candara" panose="020E0502030303020204" pitchFamily="34" charset="0"/>
              </a:endParaRPr>
            </a:p>
          </p:txBody>
        </p:sp>
        <p:sp>
          <p:nvSpPr>
            <p:cNvPr id="131" name="Rounded Rectangle 130"/>
            <p:cNvSpPr/>
            <p:nvPr/>
          </p:nvSpPr>
          <p:spPr>
            <a:xfrm>
              <a:off x="6808382" y="0"/>
              <a:ext cx="2278439" cy="49577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</a:rPr>
                <a:t>Name: _________________________</a:t>
              </a:r>
            </a:p>
            <a:p>
              <a:r>
                <a:rPr lang="en-US" sz="1051" dirty="0">
                  <a:solidFill>
                    <a:schemeClr val="tx1"/>
                  </a:solidFill>
                </a:rPr>
                <a:t>Room Number: __________________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93ECE15D-FCC0-7B47-B0D8-38EA1376D673}"/>
                </a:ext>
              </a:extLst>
            </p:cNvPr>
            <p:cNvSpPr txBox="1"/>
            <p:nvPr/>
          </p:nvSpPr>
          <p:spPr>
            <a:xfrm>
              <a:off x="698560" y="5786440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751C358-979A-F842-B0C1-5380B6B572CA}"/>
                </a:ext>
              </a:extLst>
            </p:cNvPr>
            <p:cNvSpPr txBox="1"/>
            <p:nvPr/>
          </p:nvSpPr>
          <p:spPr>
            <a:xfrm>
              <a:off x="2327693" y="5787542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DF0628C0-1918-F74F-8552-982F8B91977E}"/>
                </a:ext>
              </a:extLst>
            </p:cNvPr>
            <p:cNvSpPr txBox="1"/>
            <p:nvPr/>
          </p:nvSpPr>
          <p:spPr>
            <a:xfrm>
              <a:off x="4021394" y="5794133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D6F26573-7153-804C-A57E-0BBC27938D87}"/>
                </a:ext>
              </a:extLst>
            </p:cNvPr>
            <p:cNvSpPr txBox="1"/>
            <p:nvPr/>
          </p:nvSpPr>
          <p:spPr>
            <a:xfrm>
              <a:off x="5834489" y="5804438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44B621E7-9776-2B4F-AC3F-E6E2D67AF869}"/>
                </a:ext>
              </a:extLst>
            </p:cNvPr>
            <p:cNvSpPr txBox="1"/>
            <p:nvPr/>
          </p:nvSpPr>
          <p:spPr>
            <a:xfrm>
              <a:off x="7508690" y="5810097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564801" y="1039194"/>
              <a:ext cx="1560715" cy="4844981"/>
              <a:chOff x="520672" y="1095896"/>
              <a:chExt cx="1225056" cy="4844981"/>
            </a:xfrm>
          </p:grpSpPr>
          <p:cxnSp>
            <p:nvCxnSpPr>
              <p:cNvPr id="138" name="Straight Connector 137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TextBox 138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140" name="Straight Connector 139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extBox 1"/>
          <p:cNvSpPr txBox="1"/>
          <p:nvPr/>
        </p:nvSpPr>
        <p:spPr>
          <a:xfrm>
            <a:off x="917189" y="609786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8/1</a:t>
            </a:r>
            <a:endParaRPr lang="en-US" sz="1400" dirty="0"/>
          </a:p>
        </p:txBody>
      </p:sp>
      <p:sp>
        <p:nvSpPr>
          <p:cNvPr id="165" name="TextBox 164"/>
          <p:cNvSpPr txBox="1"/>
          <p:nvPr/>
        </p:nvSpPr>
        <p:spPr>
          <a:xfrm>
            <a:off x="1241820" y="700887"/>
            <a:ext cx="12667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ea typeface="NSimSun" panose="02010609030101010101" pitchFamily="49" charset="-122"/>
              </a:rPr>
              <a:t>Surgery for bleeding</a:t>
            </a:r>
            <a:endParaRPr lang="en-US" sz="1100" dirty="0"/>
          </a:p>
        </p:txBody>
      </p:sp>
      <p:sp>
        <p:nvSpPr>
          <p:cNvPr id="167" name="TextBox 166"/>
          <p:cNvSpPr txBox="1"/>
          <p:nvPr/>
        </p:nvSpPr>
        <p:spPr>
          <a:xfrm>
            <a:off x="6039313" y="609785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8/4</a:t>
            </a:r>
            <a:endParaRPr lang="en-US" sz="1400" dirty="0"/>
          </a:p>
        </p:txBody>
      </p:sp>
      <p:sp>
        <p:nvSpPr>
          <p:cNvPr id="168" name="TextBox 167"/>
          <p:cNvSpPr txBox="1"/>
          <p:nvPr/>
        </p:nvSpPr>
        <p:spPr>
          <a:xfrm>
            <a:off x="4261597" y="603620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8/3</a:t>
            </a:r>
            <a:endParaRPr lang="en-US" sz="1400" dirty="0"/>
          </a:p>
        </p:txBody>
      </p:sp>
      <p:sp>
        <p:nvSpPr>
          <p:cNvPr id="169" name="TextBox 168"/>
          <p:cNvSpPr txBox="1"/>
          <p:nvPr/>
        </p:nvSpPr>
        <p:spPr>
          <a:xfrm>
            <a:off x="7781703" y="609032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8/5</a:t>
            </a:r>
            <a:endParaRPr lang="en-US" sz="1400" dirty="0"/>
          </a:p>
        </p:txBody>
      </p:sp>
      <p:sp>
        <p:nvSpPr>
          <p:cNvPr id="170" name="TextBox 169"/>
          <p:cNvSpPr txBox="1"/>
          <p:nvPr/>
        </p:nvSpPr>
        <p:spPr>
          <a:xfrm>
            <a:off x="2559231" y="596624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8/2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648263" y="3310657"/>
            <a:ext cx="1339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-2-3 weeks ICU</a:t>
            </a:r>
            <a:endParaRPr lang="en-US" sz="1200" dirty="0"/>
          </a:p>
        </p:txBody>
      </p:sp>
      <p:sp>
        <p:nvSpPr>
          <p:cNvPr id="171" name="TextBox 170"/>
          <p:cNvSpPr txBox="1"/>
          <p:nvPr/>
        </p:nvSpPr>
        <p:spPr>
          <a:xfrm>
            <a:off x="753579" y="3861134"/>
            <a:ext cx="133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-2-3 months in rehab</a:t>
            </a:r>
            <a:endParaRPr lang="en-US" sz="1200" dirty="0"/>
          </a:p>
        </p:txBody>
      </p:sp>
      <p:sp>
        <p:nvSpPr>
          <p:cNvPr id="172" name="TextBox 171"/>
          <p:cNvSpPr txBox="1"/>
          <p:nvPr/>
        </p:nvSpPr>
        <p:spPr>
          <a:xfrm>
            <a:off x="695836" y="4221160"/>
            <a:ext cx="13396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-Return home 6-8 months to recover, mostly like she was before</a:t>
            </a:r>
            <a:endParaRPr lang="en-US" sz="1200" dirty="0"/>
          </a:p>
        </p:txBody>
      </p:sp>
      <p:sp>
        <p:nvSpPr>
          <p:cNvPr id="174" name="TextBox 173"/>
          <p:cNvSpPr txBox="1"/>
          <p:nvPr/>
        </p:nvSpPr>
        <p:spPr>
          <a:xfrm>
            <a:off x="420497" y="6275905"/>
            <a:ext cx="3066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Worry she could die from this</a:t>
            </a:r>
            <a:endParaRPr lang="en-US" sz="1200" dirty="0"/>
          </a:p>
        </p:txBody>
      </p:sp>
      <p:cxnSp>
        <p:nvCxnSpPr>
          <p:cNvPr id="180" name="Straight Arrow Connector 179"/>
          <p:cNvCxnSpPr/>
          <p:nvPr/>
        </p:nvCxnSpPr>
        <p:spPr>
          <a:xfrm flipV="1">
            <a:off x="3226915" y="6455773"/>
            <a:ext cx="1484582" cy="54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 flipV="1">
            <a:off x="6703253" y="6444523"/>
            <a:ext cx="1484582" cy="54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/>
          <p:nvPr/>
        </p:nvCxnSpPr>
        <p:spPr>
          <a:xfrm flipV="1">
            <a:off x="5005201" y="6458012"/>
            <a:ext cx="1484582" cy="54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/>
          <p:nvPr/>
        </p:nvCxnSpPr>
        <p:spPr>
          <a:xfrm flipV="1">
            <a:off x="2280606" y="3641954"/>
            <a:ext cx="1299884" cy="35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/>
          <p:nvPr/>
        </p:nvCxnSpPr>
        <p:spPr>
          <a:xfrm>
            <a:off x="4031560" y="3633861"/>
            <a:ext cx="1402900" cy="3688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/>
          <p:nvPr/>
        </p:nvCxnSpPr>
        <p:spPr>
          <a:xfrm flipV="1">
            <a:off x="5921376" y="3828238"/>
            <a:ext cx="1304507" cy="2092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5-Point Star 194"/>
          <p:cNvSpPr/>
          <p:nvPr/>
        </p:nvSpPr>
        <p:spPr>
          <a:xfrm>
            <a:off x="450281" y="3517578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5-Point Star 195"/>
          <p:cNvSpPr/>
          <p:nvPr/>
        </p:nvSpPr>
        <p:spPr>
          <a:xfrm>
            <a:off x="2052159" y="3515024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5-Point Star 196"/>
          <p:cNvSpPr/>
          <p:nvPr/>
        </p:nvSpPr>
        <p:spPr>
          <a:xfrm>
            <a:off x="3757103" y="3518423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5-Point Star 197"/>
          <p:cNvSpPr/>
          <p:nvPr/>
        </p:nvSpPr>
        <p:spPr>
          <a:xfrm>
            <a:off x="5524594" y="3870507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5-Point Star 198"/>
          <p:cNvSpPr/>
          <p:nvPr/>
        </p:nvSpPr>
        <p:spPr>
          <a:xfrm>
            <a:off x="7238340" y="3634710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/>
          <p:cNvSpPr txBox="1"/>
          <p:nvPr/>
        </p:nvSpPr>
        <p:spPr>
          <a:xfrm>
            <a:off x="6096426" y="782000"/>
            <a:ext cx="204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Lungs struggling</a:t>
            </a:r>
            <a:endParaRPr lang="en-US" sz="1200" dirty="0"/>
          </a:p>
        </p:txBody>
      </p:sp>
      <p:sp>
        <p:nvSpPr>
          <p:cNvPr id="203" name="TextBox 202"/>
          <p:cNvSpPr txBox="1"/>
          <p:nvPr/>
        </p:nvSpPr>
        <p:spPr>
          <a:xfrm>
            <a:off x="7889781" y="794029"/>
            <a:ext cx="1218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 little better</a:t>
            </a:r>
            <a:endParaRPr lang="en-US" sz="1200" dirty="0"/>
          </a:p>
        </p:txBody>
      </p:sp>
      <p:sp>
        <p:nvSpPr>
          <p:cNvPr id="204" name="TextBox 203"/>
          <p:cNvSpPr txBox="1"/>
          <p:nvPr/>
        </p:nvSpPr>
        <p:spPr>
          <a:xfrm>
            <a:off x="7561175" y="3498805"/>
            <a:ext cx="133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-2-3 weeks more in ICU</a:t>
            </a:r>
            <a:endParaRPr lang="en-US" sz="1200" dirty="0"/>
          </a:p>
        </p:txBody>
      </p:sp>
      <p:sp>
        <p:nvSpPr>
          <p:cNvPr id="205" name="TextBox 204"/>
          <p:cNvSpPr txBox="1"/>
          <p:nvPr/>
        </p:nvSpPr>
        <p:spPr>
          <a:xfrm>
            <a:off x="7543196" y="3901820"/>
            <a:ext cx="133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May get breathing tube out in a week</a:t>
            </a:r>
            <a:endParaRPr lang="en-US" sz="1200" dirty="0"/>
          </a:p>
        </p:txBody>
      </p:sp>
      <p:sp>
        <p:nvSpPr>
          <p:cNvPr id="206" name="TextBox 205"/>
          <p:cNvSpPr txBox="1"/>
          <p:nvPr/>
        </p:nvSpPr>
        <p:spPr>
          <a:xfrm>
            <a:off x="7513280" y="4263963"/>
            <a:ext cx="1339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-Long recovery</a:t>
            </a:r>
            <a:endParaRPr lang="en-US" sz="1200" dirty="0"/>
          </a:p>
        </p:txBody>
      </p:sp>
      <p:sp>
        <p:nvSpPr>
          <p:cNvPr id="208" name="TextBox 207"/>
          <p:cNvSpPr txBox="1"/>
          <p:nvPr/>
        </p:nvSpPr>
        <p:spPr>
          <a:xfrm>
            <a:off x="808460" y="3498680"/>
            <a:ext cx="133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-Multiple more surgeries</a:t>
            </a:r>
            <a:endParaRPr lang="en-US" sz="1200" dirty="0"/>
          </a:p>
        </p:txBody>
      </p:sp>
      <p:sp>
        <p:nvSpPr>
          <p:cNvPr id="209" name="TextBox 208"/>
          <p:cNvSpPr txBox="1"/>
          <p:nvPr/>
        </p:nvSpPr>
        <p:spPr>
          <a:xfrm>
            <a:off x="2608997" y="791854"/>
            <a:ext cx="785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NSimSun" panose="02010609030101010101" pitchFamily="49" charset="-122"/>
                <a:ea typeface="NSimSun" panose="02010609030101010101" pitchFamily="49" charset="-122"/>
              </a:rPr>
              <a:t>Ø</a:t>
            </a:r>
            <a:endParaRPr lang="en-US" sz="1400" dirty="0"/>
          </a:p>
        </p:txBody>
      </p:sp>
      <p:sp>
        <p:nvSpPr>
          <p:cNvPr id="210" name="TextBox 209"/>
          <p:cNvSpPr txBox="1"/>
          <p:nvPr/>
        </p:nvSpPr>
        <p:spPr>
          <a:xfrm>
            <a:off x="4297014" y="779288"/>
            <a:ext cx="204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Surgery today</a:t>
            </a:r>
            <a:endParaRPr lang="en-US" sz="1200" dirty="0"/>
          </a:p>
        </p:txBody>
      </p:sp>
      <p:sp>
        <p:nvSpPr>
          <p:cNvPr id="213" name="TextBox 212"/>
          <p:cNvSpPr txBox="1"/>
          <p:nvPr/>
        </p:nvSpPr>
        <p:spPr>
          <a:xfrm>
            <a:off x="5754113" y="3098381"/>
            <a:ext cx="1339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-more time in ICU</a:t>
            </a:r>
            <a:endParaRPr lang="en-US" sz="1200" dirty="0"/>
          </a:p>
        </p:txBody>
      </p:sp>
      <p:sp>
        <p:nvSpPr>
          <p:cNvPr id="214" name="TextBox 213"/>
          <p:cNvSpPr txBox="1"/>
          <p:nvPr/>
        </p:nvSpPr>
        <p:spPr>
          <a:xfrm>
            <a:off x="5761284" y="3284922"/>
            <a:ext cx="1339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-may need </a:t>
            </a:r>
            <a:r>
              <a:rPr lang="en-US" sz="1200" dirty="0" err="1" smtClean="0"/>
              <a:t>trache</a:t>
            </a:r>
            <a:endParaRPr lang="en-US" sz="1200" dirty="0"/>
          </a:p>
        </p:txBody>
      </p:sp>
      <p:sp>
        <p:nvSpPr>
          <p:cNvPr id="215" name="TextBox 214"/>
          <p:cNvSpPr txBox="1"/>
          <p:nvPr/>
        </p:nvSpPr>
        <p:spPr>
          <a:xfrm>
            <a:off x="5785757" y="4026707"/>
            <a:ext cx="133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-long hospital stay and recovery</a:t>
            </a:r>
            <a:endParaRPr lang="en-US" sz="1200" dirty="0"/>
          </a:p>
        </p:txBody>
      </p:sp>
      <p:sp>
        <p:nvSpPr>
          <p:cNvPr id="216" name="TextBox 215"/>
          <p:cNvSpPr txBox="1"/>
          <p:nvPr/>
        </p:nvSpPr>
        <p:spPr>
          <a:xfrm>
            <a:off x="5780175" y="4575292"/>
            <a:ext cx="133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-like she was before in ~1 year</a:t>
            </a:r>
            <a:endParaRPr lang="en-US" sz="1200" dirty="0"/>
          </a:p>
        </p:txBody>
      </p:sp>
      <p:sp>
        <p:nvSpPr>
          <p:cNvPr id="217" name="TextBox 216"/>
          <p:cNvSpPr txBox="1"/>
          <p:nvPr/>
        </p:nvSpPr>
        <p:spPr>
          <a:xfrm>
            <a:off x="7445544" y="4648952"/>
            <a:ext cx="133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-like she was before in ~1 year</a:t>
            </a:r>
            <a:endParaRPr lang="en-US" sz="1200" dirty="0"/>
          </a:p>
        </p:txBody>
      </p:sp>
      <p:sp>
        <p:nvSpPr>
          <p:cNvPr id="218" name="TextBox 217"/>
          <p:cNvSpPr txBox="1"/>
          <p:nvPr/>
        </p:nvSpPr>
        <p:spPr>
          <a:xfrm>
            <a:off x="2416907" y="207134"/>
            <a:ext cx="1752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Case 1: A Bad Outcome</a:t>
            </a:r>
            <a:endParaRPr lang="en-US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594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" name="Group 163"/>
          <p:cNvGrpSpPr/>
          <p:nvPr/>
        </p:nvGrpSpPr>
        <p:grpSpPr>
          <a:xfrm>
            <a:off x="104830" y="69012"/>
            <a:ext cx="9806796" cy="6513070"/>
            <a:chOff x="70324" y="0"/>
            <a:chExt cx="9806796" cy="6513070"/>
          </a:xfrm>
        </p:grpSpPr>
        <p:sp>
          <p:nvSpPr>
            <p:cNvPr id="4" name="Chevron 3">
              <a:extLst>
                <a:ext uri="{FF2B5EF4-FFF2-40B4-BE49-F238E27FC236}">
                  <a16:creationId xmlns:a16="http://schemas.microsoft.com/office/drawing/2014/main" id="{74C8D24D-3B5C-8E4A-BF3F-1D020B69CD4D}"/>
                </a:ext>
              </a:extLst>
            </p:cNvPr>
            <p:cNvSpPr/>
            <p:nvPr/>
          </p:nvSpPr>
          <p:spPr>
            <a:xfrm rot="5400000">
              <a:off x="-326542" y="4978469"/>
              <a:ext cx="1134251" cy="318054"/>
            </a:xfrm>
            <a:prstGeom prst="chevron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1" dirty="0">
                <a:solidFill>
                  <a:schemeClr val="tx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9945" y="81337"/>
              <a:ext cx="3955575" cy="357545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500" dirty="0">
                  <a:latin typeface="Candara" panose="020E0502030303020204" pitchFamily="34" charset="0"/>
                </a:rPr>
                <a:t>Best Case/Worst Case: ICU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04033" y="117682"/>
              <a:ext cx="57730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andara" panose="020E0502030303020204" pitchFamily="34" charset="0"/>
                </a:rPr>
                <a:t>What things may look like going forward.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877289" y="3157001"/>
              <a:ext cx="2235746" cy="340519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1400" dirty="0">
                  <a:latin typeface="Candara" panose="020E0502030303020204" pitchFamily="34" charset="0"/>
                </a:rPr>
                <a:t>Range of What is Possible</a:t>
              </a:r>
            </a:p>
          </p:txBody>
        </p:sp>
        <p:sp>
          <p:nvSpPr>
            <p:cNvPr id="8" name="Chevron 7"/>
            <p:cNvSpPr/>
            <p:nvPr/>
          </p:nvSpPr>
          <p:spPr>
            <a:xfrm rot="16200000">
              <a:off x="-326542" y="1357998"/>
              <a:ext cx="1134251" cy="318054"/>
            </a:xfrm>
            <a:prstGeom prst="chevron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1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02704" y="526695"/>
              <a:ext cx="1546827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152626" y="521960"/>
              <a:ext cx="1556463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867177" y="520961"/>
              <a:ext cx="1619628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644899" y="523478"/>
              <a:ext cx="1602741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388540" y="523478"/>
              <a:ext cx="1554611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162666" y="1024891"/>
              <a:ext cx="1560715" cy="4844981"/>
              <a:chOff x="520672" y="1095896"/>
              <a:chExt cx="1225056" cy="4844981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/>
            <p:cNvGrpSpPr/>
            <p:nvPr/>
          </p:nvGrpSpPr>
          <p:grpSpPr>
            <a:xfrm>
              <a:off x="3852869" y="1020997"/>
              <a:ext cx="1651359" cy="4844981"/>
              <a:chOff x="520672" y="1095896"/>
              <a:chExt cx="1225056" cy="4844981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67"/>
            <p:cNvGrpSpPr/>
            <p:nvPr/>
          </p:nvGrpSpPr>
          <p:grpSpPr>
            <a:xfrm>
              <a:off x="5634390" y="1020513"/>
              <a:ext cx="1613251" cy="4844981"/>
              <a:chOff x="520672" y="1095896"/>
              <a:chExt cx="1225056" cy="4844981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 94"/>
            <p:cNvGrpSpPr/>
            <p:nvPr/>
          </p:nvGrpSpPr>
          <p:grpSpPr>
            <a:xfrm>
              <a:off x="7335073" y="1005273"/>
              <a:ext cx="1608079" cy="4956305"/>
              <a:chOff x="520672" y="1095896"/>
              <a:chExt cx="1225056" cy="4844981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/>
              <p:cNvSpPr txBox="1"/>
              <p:nvPr/>
            </p:nvSpPr>
            <p:spPr>
              <a:xfrm>
                <a:off x="542333" y="1118366"/>
                <a:ext cx="1203395" cy="248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98" name="Straight Connector 97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" name="Group 121"/>
            <p:cNvGrpSpPr/>
            <p:nvPr/>
          </p:nvGrpSpPr>
          <p:grpSpPr>
            <a:xfrm>
              <a:off x="336652" y="5878380"/>
              <a:ext cx="8606497" cy="634690"/>
              <a:chOff x="305821" y="5197970"/>
              <a:chExt cx="8510954" cy="548128"/>
            </a:xfrm>
          </p:grpSpPr>
          <p:sp>
            <p:nvSpPr>
              <p:cNvPr id="123" name="TextBox 122"/>
              <p:cNvSpPr txBox="1"/>
              <p:nvPr/>
            </p:nvSpPr>
            <p:spPr>
              <a:xfrm>
                <a:off x="305821" y="5481429"/>
                <a:ext cx="8510954" cy="264669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n-US" sz="1200" dirty="0">
                  <a:latin typeface="Candara" panose="020E0502030303020204" pitchFamily="34" charset="0"/>
                </a:endParaRPr>
              </a:p>
            </p:txBody>
          </p:sp>
          <p:sp>
            <p:nvSpPr>
              <p:cNvPr id="124" name="Rounded Rectangle 123"/>
              <p:cNvSpPr/>
              <p:nvPr/>
            </p:nvSpPr>
            <p:spPr>
              <a:xfrm>
                <a:off x="1976939" y="5197970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>
                <a:off x="3676060" y="5198290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6" name="Rounded Rectangle 125"/>
              <p:cNvSpPr/>
              <p:nvPr/>
            </p:nvSpPr>
            <p:spPr>
              <a:xfrm>
                <a:off x="5418389" y="5200318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7" name="Rounded Rectangle 126"/>
              <p:cNvSpPr/>
              <p:nvPr/>
            </p:nvSpPr>
            <p:spPr>
              <a:xfrm>
                <a:off x="7102231" y="5201388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8" name="Rounded Rectangle 127"/>
              <p:cNvSpPr/>
              <p:nvPr/>
            </p:nvSpPr>
            <p:spPr>
              <a:xfrm>
                <a:off x="397695" y="5200318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</p:grpSp>
        <p:sp>
          <p:nvSpPr>
            <p:cNvPr id="129" name="TextBox 128"/>
            <p:cNvSpPr txBox="1"/>
            <p:nvPr/>
          </p:nvSpPr>
          <p:spPr>
            <a:xfrm rot="16200000">
              <a:off x="-151153" y="1363138"/>
              <a:ext cx="793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Candara" panose="020E0502030303020204" pitchFamily="34" charset="0"/>
                </a:rPr>
                <a:t>Hopes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 rot="16200000">
              <a:off x="-163188" y="4983609"/>
              <a:ext cx="793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andara" panose="020E0502030303020204" pitchFamily="34" charset="0"/>
                </a:rPr>
                <a:t>Worries</a:t>
              </a:r>
              <a:endParaRPr lang="en-US" sz="1051" dirty="0">
                <a:latin typeface="Candara" panose="020E0502030303020204" pitchFamily="34" charset="0"/>
              </a:endParaRPr>
            </a:p>
          </p:txBody>
        </p:sp>
        <p:sp>
          <p:nvSpPr>
            <p:cNvPr id="131" name="Rounded Rectangle 130"/>
            <p:cNvSpPr/>
            <p:nvPr/>
          </p:nvSpPr>
          <p:spPr>
            <a:xfrm>
              <a:off x="6808382" y="0"/>
              <a:ext cx="2278439" cy="49577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</a:rPr>
                <a:t>Name: _________________________</a:t>
              </a:r>
            </a:p>
            <a:p>
              <a:r>
                <a:rPr lang="en-US" sz="1051" dirty="0">
                  <a:solidFill>
                    <a:schemeClr val="tx1"/>
                  </a:solidFill>
                </a:rPr>
                <a:t>Room Number: __________________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93ECE15D-FCC0-7B47-B0D8-38EA1376D673}"/>
                </a:ext>
              </a:extLst>
            </p:cNvPr>
            <p:cNvSpPr txBox="1"/>
            <p:nvPr/>
          </p:nvSpPr>
          <p:spPr>
            <a:xfrm>
              <a:off x="698560" y="5786440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751C358-979A-F842-B0C1-5380B6B572CA}"/>
                </a:ext>
              </a:extLst>
            </p:cNvPr>
            <p:cNvSpPr txBox="1"/>
            <p:nvPr/>
          </p:nvSpPr>
          <p:spPr>
            <a:xfrm>
              <a:off x="2327693" y="5787542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DF0628C0-1918-F74F-8552-982F8B91977E}"/>
                </a:ext>
              </a:extLst>
            </p:cNvPr>
            <p:cNvSpPr txBox="1"/>
            <p:nvPr/>
          </p:nvSpPr>
          <p:spPr>
            <a:xfrm>
              <a:off x="4021394" y="5794133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D6F26573-7153-804C-A57E-0BBC27938D87}"/>
                </a:ext>
              </a:extLst>
            </p:cNvPr>
            <p:cNvSpPr txBox="1"/>
            <p:nvPr/>
          </p:nvSpPr>
          <p:spPr>
            <a:xfrm>
              <a:off x="5834489" y="5804438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44B621E7-9776-2B4F-AC3F-E6E2D67AF869}"/>
                </a:ext>
              </a:extLst>
            </p:cNvPr>
            <p:cNvSpPr txBox="1"/>
            <p:nvPr/>
          </p:nvSpPr>
          <p:spPr>
            <a:xfrm>
              <a:off x="7508690" y="5810097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564801" y="1039194"/>
              <a:ext cx="1560715" cy="4844981"/>
              <a:chOff x="520672" y="1095896"/>
              <a:chExt cx="1225056" cy="4844981"/>
            </a:xfrm>
          </p:grpSpPr>
          <p:cxnSp>
            <p:nvCxnSpPr>
              <p:cNvPr id="138" name="Straight Connector 137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TextBox 138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140" name="Straight Connector 139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extBox 1"/>
          <p:cNvSpPr txBox="1"/>
          <p:nvPr/>
        </p:nvSpPr>
        <p:spPr>
          <a:xfrm>
            <a:off x="917189" y="609786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8/6</a:t>
            </a:r>
            <a:endParaRPr lang="en-US" sz="1400" dirty="0"/>
          </a:p>
        </p:txBody>
      </p:sp>
      <p:sp>
        <p:nvSpPr>
          <p:cNvPr id="165" name="TextBox 164"/>
          <p:cNvSpPr txBox="1"/>
          <p:nvPr/>
        </p:nvSpPr>
        <p:spPr>
          <a:xfrm>
            <a:off x="957969" y="797413"/>
            <a:ext cx="785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NSimSun" panose="02010609030101010101" pitchFamily="49" charset="-122"/>
                <a:ea typeface="NSimSun" panose="02010609030101010101" pitchFamily="49" charset="-122"/>
              </a:rPr>
              <a:t>Ø</a:t>
            </a:r>
            <a:endParaRPr lang="en-US" sz="1400" dirty="0"/>
          </a:p>
        </p:txBody>
      </p:sp>
      <p:sp>
        <p:nvSpPr>
          <p:cNvPr id="166" name="TextBox 165"/>
          <p:cNvSpPr txBox="1"/>
          <p:nvPr/>
        </p:nvSpPr>
        <p:spPr>
          <a:xfrm>
            <a:off x="4318710" y="786038"/>
            <a:ext cx="785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NSimSun" panose="02010609030101010101" pitchFamily="49" charset="-122"/>
                <a:ea typeface="NSimSun" panose="02010609030101010101" pitchFamily="49" charset="-122"/>
              </a:rPr>
              <a:t>Ø</a:t>
            </a:r>
            <a:endParaRPr lang="en-US" sz="1400" dirty="0"/>
          </a:p>
        </p:txBody>
      </p:sp>
      <p:sp>
        <p:nvSpPr>
          <p:cNvPr id="167" name="TextBox 166"/>
          <p:cNvSpPr txBox="1"/>
          <p:nvPr/>
        </p:nvSpPr>
        <p:spPr>
          <a:xfrm>
            <a:off x="6039313" y="609785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8/9</a:t>
            </a:r>
            <a:endParaRPr lang="en-US" sz="1400" dirty="0"/>
          </a:p>
        </p:txBody>
      </p:sp>
      <p:sp>
        <p:nvSpPr>
          <p:cNvPr id="168" name="TextBox 167"/>
          <p:cNvSpPr txBox="1"/>
          <p:nvPr/>
        </p:nvSpPr>
        <p:spPr>
          <a:xfrm>
            <a:off x="4261597" y="603620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8/8</a:t>
            </a:r>
            <a:endParaRPr lang="en-US" sz="1400" dirty="0"/>
          </a:p>
        </p:txBody>
      </p:sp>
      <p:sp>
        <p:nvSpPr>
          <p:cNvPr id="169" name="TextBox 168"/>
          <p:cNvSpPr txBox="1"/>
          <p:nvPr/>
        </p:nvSpPr>
        <p:spPr>
          <a:xfrm>
            <a:off x="7781703" y="609032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8/10</a:t>
            </a:r>
            <a:endParaRPr lang="en-US" sz="1400" dirty="0"/>
          </a:p>
        </p:txBody>
      </p:sp>
      <p:sp>
        <p:nvSpPr>
          <p:cNvPr id="170" name="TextBox 169"/>
          <p:cNvSpPr txBox="1"/>
          <p:nvPr/>
        </p:nvSpPr>
        <p:spPr>
          <a:xfrm>
            <a:off x="2559231" y="596624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8/7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820395" y="3311485"/>
            <a:ext cx="1339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2-3 weeks ICU</a:t>
            </a:r>
            <a:endParaRPr lang="en-US" sz="1200" dirty="0"/>
          </a:p>
        </p:txBody>
      </p:sp>
      <p:sp>
        <p:nvSpPr>
          <p:cNvPr id="171" name="TextBox 170"/>
          <p:cNvSpPr txBox="1"/>
          <p:nvPr/>
        </p:nvSpPr>
        <p:spPr>
          <a:xfrm>
            <a:off x="761565" y="3671321"/>
            <a:ext cx="1339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Maybe get breathing tube out in a week</a:t>
            </a:r>
            <a:endParaRPr lang="en-US" sz="1200" dirty="0"/>
          </a:p>
        </p:txBody>
      </p:sp>
      <p:sp>
        <p:nvSpPr>
          <p:cNvPr id="172" name="TextBox 171"/>
          <p:cNvSpPr txBox="1"/>
          <p:nvPr/>
        </p:nvSpPr>
        <p:spPr>
          <a:xfrm>
            <a:off x="791567" y="4421121"/>
            <a:ext cx="1339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Long recovery</a:t>
            </a:r>
            <a:endParaRPr lang="en-US" sz="1200" dirty="0"/>
          </a:p>
        </p:txBody>
      </p:sp>
      <p:sp>
        <p:nvSpPr>
          <p:cNvPr id="173" name="TextBox 172"/>
          <p:cNvSpPr txBox="1"/>
          <p:nvPr/>
        </p:nvSpPr>
        <p:spPr>
          <a:xfrm>
            <a:off x="782200" y="4765940"/>
            <a:ext cx="133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Life may be like before in ~1 year</a:t>
            </a:r>
            <a:endParaRPr lang="en-US" sz="1200" dirty="0"/>
          </a:p>
        </p:txBody>
      </p:sp>
      <p:sp>
        <p:nvSpPr>
          <p:cNvPr id="174" name="TextBox 173"/>
          <p:cNvSpPr txBox="1"/>
          <p:nvPr/>
        </p:nvSpPr>
        <p:spPr>
          <a:xfrm>
            <a:off x="420497" y="6275905"/>
            <a:ext cx="3066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Long recovery, could die</a:t>
            </a:r>
            <a:endParaRPr lang="en-US" sz="1200" dirty="0"/>
          </a:p>
        </p:txBody>
      </p:sp>
      <p:cxnSp>
        <p:nvCxnSpPr>
          <p:cNvPr id="180" name="Straight Arrow Connector 179"/>
          <p:cNvCxnSpPr/>
          <p:nvPr/>
        </p:nvCxnSpPr>
        <p:spPr>
          <a:xfrm flipV="1">
            <a:off x="3226915" y="6455773"/>
            <a:ext cx="1484582" cy="54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 flipV="1">
            <a:off x="6703253" y="6444523"/>
            <a:ext cx="1484582" cy="54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/>
          <p:nvPr/>
        </p:nvCxnSpPr>
        <p:spPr>
          <a:xfrm flipV="1">
            <a:off x="5005201" y="6458012"/>
            <a:ext cx="1484582" cy="54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/>
          <p:nvPr/>
        </p:nvCxnSpPr>
        <p:spPr>
          <a:xfrm flipV="1">
            <a:off x="676933" y="3659838"/>
            <a:ext cx="1299884" cy="35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/>
          <p:nvPr/>
        </p:nvCxnSpPr>
        <p:spPr>
          <a:xfrm flipV="1">
            <a:off x="2280606" y="3641954"/>
            <a:ext cx="1299884" cy="35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/>
          <p:nvPr/>
        </p:nvCxnSpPr>
        <p:spPr>
          <a:xfrm flipV="1">
            <a:off x="4031560" y="3630281"/>
            <a:ext cx="1299884" cy="35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/>
          <p:nvPr/>
        </p:nvCxnSpPr>
        <p:spPr>
          <a:xfrm>
            <a:off x="5830833" y="3639070"/>
            <a:ext cx="1395050" cy="1891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5-Point Star 194"/>
          <p:cNvSpPr/>
          <p:nvPr/>
        </p:nvSpPr>
        <p:spPr>
          <a:xfrm>
            <a:off x="450281" y="3517578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5-Point Star 195"/>
          <p:cNvSpPr/>
          <p:nvPr/>
        </p:nvSpPr>
        <p:spPr>
          <a:xfrm>
            <a:off x="2052159" y="3515024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5-Point Star 196"/>
          <p:cNvSpPr/>
          <p:nvPr/>
        </p:nvSpPr>
        <p:spPr>
          <a:xfrm>
            <a:off x="3757103" y="3518423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5-Point Star 197"/>
          <p:cNvSpPr/>
          <p:nvPr/>
        </p:nvSpPr>
        <p:spPr>
          <a:xfrm>
            <a:off x="5523711" y="3535322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5-Point Star 198"/>
          <p:cNvSpPr/>
          <p:nvPr/>
        </p:nvSpPr>
        <p:spPr>
          <a:xfrm>
            <a:off x="7238261" y="3774102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TextBox 200"/>
          <p:cNvSpPr txBox="1"/>
          <p:nvPr/>
        </p:nvSpPr>
        <p:spPr>
          <a:xfrm>
            <a:off x="2596052" y="793172"/>
            <a:ext cx="204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Surgery planned</a:t>
            </a:r>
            <a:endParaRPr lang="en-US" sz="1200" dirty="0"/>
          </a:p>
        </p:txBody>
      </p:sp>
      <p:sp>
        <p:nvSpPr>
          <p:cNvPr id="202" name="TextBox 201"/>
          <p:cNvSpPr txBox="1"/>
          <p:nvPr/>
        </p:nvSpPr>
        <p:spPr>
          <a:xfrm>
            <a:off x="6096426" y="782000"/>
            <a:ext cx="204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Planned Surgery</a:t>
            </a:r>
            <a:endParaRPr lang="en-US" sz="1200" dirty="0"/>
          </a:p>
        </p:txBody>
      </p:sp>
      <p:sp>
        <p:nvSpPr>
          <p:cNvPr id="203" name="TextBox 202"/>
          <p:cNvSpPr txBox="1"/>
          <p:nvPr/>
        </p:nvSpPr>
        <p:spPr>
          <a:xfrm>
            <a:off x="7860373" y="767953"/>
            <a:ext cx="1218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Too weak to get breathing tube out</a:t>
            </a:r>
            <a:endParaRPr lang="en-US" sz="1000" dirty="0"/>
          </a:p>
        </p:txBody>
      </p:sp>
      <p:sp>
        <p:nvSpPr>
          <p:cNvPr id="204" name="TextBox 203"/>
          <p:cNvSpPr txBox="1"/>
          <p:nvPr/>
        </p:nvSpPr>
        <p:spPr>
          <a:xfrm>
            <a:off x="7561175" y="3498805"/>
            <a:ext cx="133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2-3 weeks more in ICU</a:t>
            </a:r>
            <a:endParaRPr lang="en-US" sz="1200" dirty="0"/>
          </a:p>
        </p:txBody>
      </p:sp>
      <p:sp>
        <p:nvSpPr>
          <p:cNvPr id="205" name="TextBox 204"/>
          <p:cNvSpPr txBox="1"/>
          <p:nvPr/>
        </p:nvSpPr>
        <p:spPr>
          <a:xfrm>
            <a:off x="7543196" y="3901820"/>
            <a:ext cx="1339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May need </a:t>
            </a:r>
            <a:r>
              <a:rPr lang="en-US" sz="1200" dirty="0" err="1" smtClean="0"/>
              <a:t>trache</a:t>
            </a:r>
            <a:endParaRPr lang="en-US" sz="1200" dirty="0"/>
          </a:p>
        </p:txBody>
      </p:sp>
      <p:sp>
        <p:nvSpPr>
          <p:cNvPr id="206" name="TextBox 205"/>
          <p:cNvSpPr txBox="1"/>
          <p:nvPr/>
        </p:nvSpPr>
        <p:spPr>
          <a:xfrm>
            <a:off x="7513280" y="4263963"/>
            <a:ext cx="133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Long recovery at LTAC</a:t>
            </a:r>
            <a:endParaRPr lang="en-US" sz="1200" dirty="0"/>
          </a:p>
        </p:txBody>
      </p:sp>
      <p:sp>
        <p:nvSpPr>
          <p:cNvPr id="207" name="TextBox 206"/>
          <p:cNvSpPr txBox="1"/>
          <p:nvPr/>
        </p:nvSpPr>
        <p:spPr>
          <a:xfrm>
            <a:off x="7510895" y="4815572"/>
            <a:ext cx="133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-like she was before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54399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" name="Group 163"/>
          <p:cNvGrpSpPr/>
          <p:nvPr/>
        </p:nvGrpSpPr>
        <p:grpSpPr>
          <a:xfrm>
            <a:off x="104830" y="69012"/>
            <a:ext cx="9806796" cy="6513070"/>
            <a:chOff x="70324" y="0"/>
            <a:chExt cx="9806796" cy="6513070"/>
          </a:xfrm>
        </p:grpSpPr>
        <p:sp>
          <p:nvSpPr>
            <p:cNvPr id="4" name="Chevron 3">
              <a:extLst>
                <a:ext uri="{FF2B5EF4-FFF2-40B4-BE49-F238E27FC236}">
                  <a16:creationId xmlns:a16="http://schemas.microsoft.com/office/drawing/2014/main" id="{74C8D24D-3B5C-8E4A-BF3F-1D020B69CD4D}"/>
                </a:ext>
              </a:extLst>
            </p:cNvPr>
            <p:cNvSpPr/>
            <p:nvPr/>
          </p:nvSpPr>
          <p:spPr>
            <a:xfrm rot="5400000">
              <a:off x="-326542" y="4978469"/>
              <a:ext cx="1134251" cy="318054"/>
            </a:xfrm>
            <a:prstGeom prst="chevron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1" dirty="0">
                <a:solidFill>
                  <a:schemeClr val="tx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9945" y="81337"/>
              <a:ext cx="3955575" cy="357545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500" dirty="0">
                  <a:latin typeface="Candara" panose="020E0502030303020204" pitchFamily="34" charset="0"/>
                </a:rPr>
                <a:t>Best Case/Worst Case: ICU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04033" y="117682"/>
              <a:ext cx="57730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andara" panose="020E0502030303020204" pitchFamily="34" charset="0"/>
                </a:rPr>
                <a:t>What things may look like going forward.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877289" y="3157001"/>
              <a:ext cx="2235746" cy="340519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1400" dirty="0">
                  <a:latin typeface="Candara" panose="020E0502030303020204" pitchFamily="34" charset="0"/>
                </a:rPr>
                <a:t>Range of What is Possible</a:t>
              </a:r>
            </a:p>
          </p:txBody>
        </p:sp>
        <p:sp>
          <p:nvSpPr>
            <p:cNvPr id="8" name="Chevron 7"/>
            <p:cNvSpPr/>
            <p:nvPr/>
          </p:nvSpPr>
          <p:spPr>
            <a:xfrm rot="16200000">
              <a:off x="-326542" y="1357998"/>
              <a:ext cx="1134251" cy="318054"/>
            </a:xfrm>
            <a:prstGeom prst="chevron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1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02704" y="526695"/>
              <a:ext cx="1546827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152626" y="521960"/>
              <a:ext cx="1556463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867177" y="520961"/>
              <a:ext cx="1619628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644899" y="523478"/>
              <a:ext cx="1602741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388540" y="523478"/>
              <a:ext cx="1554611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162666" y="1024891"/>
              <a:ext cx="1560715" cy="4844981"/>
              <a:chOff x="520672" y="1095896"/>
              <a:chExt cx="1225056" cy="4844981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/>
            <p:cNvGrpSpPr/>
            <p:nvPr/>
          </p:nvGrpSpPr>
          <p:grpSpPr>
            <a:xfrm>
              <a:off x="3852869" y="1020997"/>
              <a:ext cx="1651359" cy="4844981"/>
              <a:chOff x="520672" y="1095896"/>
              <a:chExt cx="1225056" cy="4844981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67"/>
            <p:cNvGrpSpPr/>
            <p:nvPr/>
          </p:nvGrpSpPr>
          <p:grpSpPr>
            <a:xfrm>
              <a:off x="5634390" y="1020513"/>
              <a:ext cx="1613251" cy="4844981"/>
              <a:chOff x="520672" y="1095896"/>
              <a:chExt cx="1225056" cy="4844981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 94"/>
            <p:cNvGrpSpPr/>
            <p:nvPr/>
          </p:nvGrpSpPr>
          <p:grpSpPr>
            <a:xfrm>
              <a:off x="7335073" y="1005273"/>
              <a:ext cx="1608079" cy="4956305"/>
              <a:chOff x="520672" y="1095896"/>
              <a:chExt cx="1225056" cy="4844981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/>
              <p:cNvSpPr txBox="1"/>
              <p:nvPr/>
            </p:nvSpPr>
            <p:spPr>
              <a:xfrm>
                <a:off x="542333" y="1118366"/>
                <a:ext cx="1203395" cy="248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98" name="Straight Connector 97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" name="Group 121"/>
            <p:cNvGrpSpPr/>
            <p:nvPr/>
          </p:nvGrpSpPr>
          <p:grpSpPr>
            <a:xfrm>
              <a:off x="336652" y="5878380"/>
              <a:ext cx="8606497" cy="634690"/>
              <a:chOff x="305821" y="5197970"/>
              <a:chExt cx="8510954" cy="548128"/>
            </a:xfrm>
          </p:grpSpPr>
          <p:sp>
            <p:nvSpPr>
              <p:cNvPr id="123" name="TextBox 122"/>
              <p:cNvSpPr txBox="1"/>
              <p:nvPr/>
            </p:nvSpPr>
            <p:spPr>
              <a:xfrm>
                <a:off x="305821" y="5481429"/>
                <a:ext cx="8510954" cy="264669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n-US" sz="1200" dirty="0">
                  <a:latin typeface="Candara" panose="020E0502030303020204" pitchFamily="34" charset="0"/>
                </a:endParaRPr>
              </a:p>
            </p:txBody>
          </p:sp>
          <p:sp>
            <p:nvSpPr>
              <p:cNvPr id="124" name="Rounded Rectangle 123"/>
              <p:cNvSpPr/>
              <p:nvPr/>
            </p:nvSpPr>
            <p:spPr>
              <a:xfrm>
                <a:off x="1976939" y="5197970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>
                <a:off x="3676060" y="5198290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6" name="Rounded Rectangle 125"/>
              <p:cNvSpPr/>
              <p:nvPr/>
            </p:nvSpPr>
            <p:spPr>
              <a:xfrm>
                <a:off x="5418389" y="5200318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7" name="Rounded Rectangle 126"/>
              <p:cNvSpPr/>
              <p:nvPr/>
            </p:nvSpPr>
            <p:spPr>
              <a:xfrm>
                <a:off x="7102231" y="5201388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8" name="Rounded Rectangle 127"/>
              <p:cNvSpPr/>
              <p:nvPr/>
            </p:nvSpPr>
            <p:spPr>
              <a:xfrm>
                <a:off x="397695" y="5200318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</p:grpSp>
        <p:sp>
          <p:nvSpPr>
            <p:cNvPr id="129" name="TextBox 128"/>
            <p:cNvSpPr txBox="1"/>
            <p:nvPr/>
          </p:nvSpPr>
          <p:spPr>
            <a:xfrm rot="16200000">
              <a:off x="-151153" y="1363138"/>
              <a:ext cx="793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Candara" panose="020E0502030303020204" pitchFamily="34" charset="0"/>
                </a:rPr>
                <a:t>Hopes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 rot="16200000">
              <a:off x="-163188" y="4983609"/>
              <a:ext cx="793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andara" panose="020E0502030303020204" pitchFamily="34" charset="0"/>
                </a:rPr>
                <a:t>Worries</a:t>
              </a:r>
              <a:endParaRPr lang="en-US" sz="1051" dirty="0">
                <a:latin typeface="Candara" panose="020E0502030303020204" pitchFamily="34" charset="0"/>
              </a:endParaRPr>
            </a:p>
          </p:txBody>
        </p:sp>
        <p:sp>
          <p:nvSpPr>
            <p:cNvPr id="131" name="Rounded Rectangle 130"/>
            <p:cNvSpPr/>
            <p:nvPr/>
          </p:nvSpPr>
          <p:spPr>
            <a:xfrm>
              <a:off x="6808382" y="0"/>
              <a:ext cx="2278439" cy="49577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</a:rPr>
                <a:t>Name: _________________________</a:t>
              </a:r>
            </a:p>
            <a:p>
              <a:r>
                <a:rPr lang="en-US" sz="1051" dirty="0">
                  <a:solidFill>
                    <a:schemeClr val="tx1"/>
                  </a:solidFill>
                </a:rPr>
                <a:t>Room Number: __________________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93ECE15D-FCC0-7B47-B0D8-38EA1376D673}"/>
                </a:ext>
              </a:extLst>
            </p:cNvPr>
            <p:cNvSpPr txBox="1"/>
            <p:nvPr/>
          </p:nvSpPr>
          <p:spPr>
            <a:xfrm>
              <a:off x="698560" y="5786440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751C358-979A-F842-B0C1-5380B6B572CA}"/>
                </a:ext>
              </a:extLst>
            </p:cNvPr>
            <p:cNvSpPr txBox="1"/>
            <p:nvPr/>
          </p:nvSpPr>
          <p:spPr>
            <a:xfrm>
              <a:off x="2327693" y="5787542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DF0628C0-1918-F74F-8552-982F8B91977E}"/>
                </a:ext>
              </a:extLst>
            </p:cNvPr>
            <p:cNvSpPr txBox="1"/>
            <p:nvPr/>
          </p:nvSpPr>
          <p:spPr>
            <a:xfrm>
              <a:off x="4021394" y="5794133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D6F26573-7153-804C-A57E-0BBC27938D87}"/>
                </a:ext>
              </a:extLst>
            </p:cNvPr>
            <p:cNvSpPr txBox="1"/>
            <p:nvPr/>
          </p:nvSpPr>
          <p:spPr>
            <a:xfrm>
              <a:off x="5834489" y="5804438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44B621E7-9776-2B4F-AC3F-E6E2D67AF869}"/>
                </a:ext>
              </a:extLst>
            </p:cNvPr>
            <p:cNvSpPr txBox="1"/>
            <p:nvPr/>
          </p:nvSpPr>
          <p:spPr>
            <a:xfrm>
              <a:off x="7508690" y="5810097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564801" y="1039194"/>
              <a:ext cx="1560715" cy="4844981"/>
              <a:chOff x="520672" y="1095896"/>
              <a:chExt cx="1225056" cy="4844981"/>
            </a:xfrm>
          </p:grpSpPr>
          <p:cxnSp>
            <p:nvCxnSpPr>
              <p:cNvPr id="138" name="Straight Connector 137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TextBox 138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140" name="Straight Connector 139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extBox 1"/>
          <p:cNvSpPr txBox="1"/>
          <p:nvPr/>
        </p:nvSpPr>
        <p:spPr>
          <a:xfrm>
            <a:off x="917189" y="609786"/>
            <a:ext cx="812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8/11</a:t>
            </a:r>
            <a:endParaRPr lang="en-US" sz="1200" dirty="0"/>
          </a:p>
        </p:txBody>
      </p:sp>
      <p:sp>
        <p:nvSpPr>
          <p:cNvPr id="167" name="TextBox 166"/>
          <p:cNvSpPr txBox="1"/>
          <p:nvPr/>
        </p:nvSpPr>
        <p:spPr>
          <a:xfrm>
            <a:off x="6039313" y="609785"/>
            <a:ext cx="812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8/14</a:t>
            </a:r>
            <a:endParaRPr lang="en-US" sz="1200" dirty="0"/>
          </a:p>
        </p:txBody>
      </p:sp>
      <p:sp>
        <p:nvSpPr>
          <p:cNvPr id="168" name="TextBox 167"/>
          <p:cNvSpPr txBox="1"/>
          <p:nvPr/>
        </p:nvSpPr>
        <p:spPr>
          <a:xfrm>
            <a:off x="4261597" y="603620"/>
            <a:ext cx="812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8/13</a:t>
            </a:r>
            <a:endParaRPr lang="en-US" sz="1200" dirty="0"/>
          </a:p>
        </p:txBody>
      </p:sp>
      <p:sp>
        <p:nvSpPr>
          <p:cNvPr id="169" name="TextBox 168"/>
          <p:cNvSpPr txBox="1"/>
          <p:nvPr/>
        </p:nvSpPr>
        <p:spPr>
          <a:xfrm>
            <a:off x="7781703" y="609032"/>
            <a:ext cx="812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8/15</a:t>
            </a:r>
            <a:endParaRPr lang="en-US" sz="1200" dirty="0"/>
          </a:p>
        </p:txBody>
      </p:sp>
      <p:sp>
        <p:nvSpPr>
          <p:cNvPr id="170" name="TextBox 169"/>
          <p:cNvSpPr txBox="1"/>
          <p:nvPr/>
        </p:nvSpPr>
        <p:spPr>
          <a:xfrm>
            <a:off x="2559231" y="596624"/>
            <a:ext cx="812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8/12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820395" y="3311485"/>
            <a:ext cx="1339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-2-3 weeks ICU</a:t>
            </a:r>
            <a:endParaRPr lang="en-US" sz="1200" dirty="0"/>
          </a:p>
        </p:txBody>
      </p:sp>
      <p:sp>
        <p:nvSpPr>
          <p:cNvPr id="171" name="TextBox 170"/>
          <p:cNvSpPr txBox="1"/>
          <p:nvPr/>
        </p:nvSpPr>
        <p:spPr>
          <a:xfrm>
            <a:off x="761565" y="3671321"/>
            <a:ext cx="133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 Will need long time to recover</a:t>
            </a:r>
            <a:endParaRPr lang="en-US" sz="1200" dirty="0"/>
          </a:p>
        </p:txBody>
      </p:sp>
      <p:sp>
        <p:nvSpPr>
          <p:cNvPr id="173" name="TextBox 172"/>
          <p:cNvSpPr txBox="1"/>
          <p:nvPr/>
        </p:nvSpPr>
        <p:spPr>
          <a:xfrm>
            <a:off x="582300" y="4955321"/>
            <a:ext cx="151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-mostly like she was before, maybe less able to do thing</a:t>
            </a:r>
            <a:endParaRPr lang="en-US" sz="1200" dirty="0"/>
          </a:p>
        </p:txBody>
      </p:sp>
      <p:sp>
        <p:nvSpPr>
          <p:cNvPr id="174" name="TextBox 173"/>
          <p:cNvSpPr txBox="1"/>
          <p:nvPr/>
        </p:nvSpPr>
        <p:spPr>
          <a:xfrm>
            <a:off x="420497" y="6275905"/>
            <a:ext cx="20634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Worried she could die soon</a:t>
            </a:r>
            <a:endParaRPr lang="en-US" sz="1200" dirty="0"/>
          </a:p>
        </p:txBody>
      </p:sp>
      <p:cxnSp>
        <p:nvCxnSpPr>
          <p:cNvPr id="190" name="Straight Arrow Connector 189"/>
          <p:cNvCxnSpPr/>
          <p:nvPr/>
        </p:nvCxnSpPr>
        <p:spPr>
          <a:xfrm>
            <a:off x="2379814" y="4172100"/>
            <a:ext cx="1322420" cy="5147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/>
          <p:nvPr/>
        </p:nvCxnSpPr>
        <p:spPr>
          <a:xfrm>
            <a:off x="5848814" y="5113120"/>
            <a:ext cx="1347155" cy="4056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5-Point Star 194"/>
          <p:cNvSpPr/>
          <p:nvPr/>
        </p:nvSpPr>
        <p:spPr>
          <a:xfrm>
            <a:off x="438654" y="3991640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5-Point Star 195"/>
          <p:cNvSpPr/>
          <p:nvPr/>
        </p:nvSpPr>
        <p:spPr>
          <a:xfrm>
            <a:off x="2051846" y="3998017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5-Point Star 196"/>
          <p:cNvSpPr/>
          <p:nvPr/>
        </p:nvSpPr>
        <p:spPr>
          <a:xfrm>
            <a:off x="3792385" y="4570848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5-Point Star 197"/>
          <p:cNvSpPr/>
          <p:nvPr/>
        </p:nvSpPr>
        <p:spPr>
          <a:xfrm>
            <a:off x="5540634" y="4908605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5-Point Star 198"/>
          <p:cNvSpPr/>
          <p:nvPr/>
        </p:nvSpPr>
        <p:spPr>
          <a:xfrm>
            <a:off x="7248711" y="5336311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/>
          <p:cNvSpPr txBox="1"/>
          <p:nvPr/>
        </p:nvSpPr>
        <p:spPr>
          <a:xfrm>
            <a:off x="6061792" y="782731"/>
            <a:ext cx="204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 improvement</a:t>
            </a:r>
            <a:endParaRPr lang="en-US" sz="1200" dirty="0"/>
          </a:p>
        </p:txBody>
      </p:sp>
      <p:sp>
        <p:nvSpPr>
          <p:cNvPr id="203" name="TextBox 202"/>
          <p:cNvSpPr txBox="1"/>
          <p:nvPr/>
        </p:nvSpPr>
        <p:spPr>
          <a:xfrm>
            <a:off x="7872100" y="784703"/>
            <a:ext cx="1218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Lungs failing</a:t>
            </a:r>
            <a:endParaRPr lang="en-US" sz="1200" dirty="0"/>
          </a:p>
        </p:txBody>
      </p:sp>
      <p:sp>
        <p:nvSpPr>
          <p:cNvPr id="204" name="TextBox 203"/>
          <p:cNvSpPr txBox="1"/>
          <p:nvPr/>
        </p:nvSpPr>
        <p:spPr>
          <a:xfrm>
            <a:off x="7578282" y="4855636"/>
            <a:ext cx="13396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-maybe keep her alive for some more days. Hard to imagine getting out of hospital</a:t>
            </a:r>
            <a:endParaRPr lang="en-US" sz="1200" dirty="0"/>
          </a:p>
        </p:txBody>
      </p:sp>
      <p:sp>
        <p:nvSpPr>
          <p:cNvPr id="194" name="TextBox 193"/>
          <p:cNvSpPr txBox="1"/>
          <p:nvPr/>
        </p:nvSpPr>
        <p:spPr>
          <a:xfrm>
            <a:off x="5769510" y="4230255"/>
            <a:ext cx="13396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-turn around will take a long time and do body damage</a:t>
            </a:r>
            <a:endParaRPr lang="en-US" sz="1200" dirty="0"/>
          </a:p>
        </p:txBody>
      </p:sp>
      <p:sp>
        <p:nvSpPr>
          <p:cNvPr id="200" name="TextBox 199"/>
          <p:cNvSpPr txBox="1"/>
          <p:nvPr/>
        </p:nvSpPr>
        <p:spPr>
          <a:xfrm>
            <a:off x="935095" y="806148"/>
            <a:ext cx="12265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Clots/kidneys </a:t>
            </a:r>
            <a:r>
              <a:rPr lang="en-US" sz="1000" dirty="0" smtClean="0"/>
              <a:t>failing</a:t>
            </a:r>
            <a:endParaRPr lang="en-US" sz="1000" dirty="0"/>
          </a:p>
        </p:txBody>
      </p:sp>
      <p:sp>
        <p:nvSpPr>
          <p:cNvPr id="208" name="TextBox 207"/>
          <p:cNvSpPr txBox="1"/>
          <p:nvPr/>
        </p:nvSpPr>
        <p:spPr>
          <a:xfrm>
            <a:off x="671357" y="1265621"/>
            <a:ext cx="204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(bad news)</a:t>
            </a:r>
            <a:endParaRPr lang="en-US" sz="1200" dirty="0"/>
          </a:p>
        </p:txBody>
      </p:sp>
      <p:sp>
        <p:nvSpPr>
          <p:cNvPr id="209" name="TextBox 208"/>
          <p:cNvSpPr txBox="1"/>
          <p:nvPr/>
        </p:nvSpPr>
        <p:spPr>
          <a:xfrm>
            <a:off x="634714" y="4583978"/>
            <a:ext cx="204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-LTAC hospital 2-3 </a:t>
            </a:r>
            <a:r>
              <a:rPr lang="en-US" sz="1200" dirty="0" err="1" smtClean="0"/>
              <a:t>mo</a:t>
            </a:r>
            <a:endParaRPr lang="en-US" sz="1200" dirty="0"/>
          </a:p>
        </p:txBody>
      </p:sp>
      <p:sp>
        <p:nvSpPr>
          <p:cNvPr id="211" name="TextBox 210"/>
          <p:cNvSpPr txBox="1"/>
          <p:nvPr/>
        </p:nvSpPr>
        <p:spPr>
          <a:xfrm>
            <a:off x="2626652" y="784033"/>
            <a:ext cx="785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NSimSun" panose="02010609030101010101" pitchFamily="49" charset="-122"/>
                <a:ea typeface="NSimSun" panose="02010609030101010101" pitchFamily="49" charset="-122"/>
              </a:rPr>
              <a:t>Ø</a:t>
            </a:r>
            <a:endParaRPr lang="en-US" sz="1400" dirty="0"/>
          </a:p>
        </p:txBody>
      </p:sp>
      <p:sp>
        <p:nvSpPr>
          <p:cNvPr id="212" name="TextBox 211"/>
          <p:cNvSpPr txBox="1"/>
          <p:nvPr/>
        </p:nvSpPr>
        <p:spPr>
          <a:xfrm>
            <a:off x="3793645" y="6275270"/>
            <a:ext cx="24063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Worried she could die 1-2 days</a:t>
            </a:r>
            <a:endParaRPr lang="en-US" sz="1200" dirty="0"/>
          </a:p>
        </p:txBody>
      </p:sp>
      <p:sp>
        <p:nvSpPr>
          <p:cNvPr id="213" name="TextBox 212"/>
          <p:cNvSpPr txBox="1"/>
          <p:nvPr/>
        </p:nvSpPr>
        <p:spPr>
          <a:xfrm>
            <a:off x="4406585" y="753413"/>
            <a:ext cx="1279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Stroke &amp; bleeding problems</a:t>
            </a:r>
            <a:endParaRPr lang="en-US" sz="1000" dirty="0"/>
          </a:p>
        </p:txBody>
      </p:sp>
      <p:sp>
        <p:nvSpPr>
          <p:cNvPr id="214" name="TextBox 213"/>
          <p:cNvSpPr txBox="1"/>
          <p:nvPr/>
        </p:nvSpPr>
        <p:spPr>
          <a:xfrm>
            <a:off x="6871411" y="6289205"/>
            <a:ext cx="24063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Worried she could die today</a:t>
            </a:r>
            <a:endParaRPr lang="en-US" sz="1200" dirty="0"/>
          </a:p>
        </p:txBody>
      </p:sp>
      <p:sp>
        <p:nvSpPr>
          <p:cNvPr id="215" name="TextBox 214"/>
          <p:cNvSpPr txBox="1"/>
          <p:nvPr/>
        </p:nvSpPr>
        <p:spPr>
          <a:xfrm>
            <a:off x="3892759" y="3839732"/>
            <a:ext cx="2043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-if we can reverse this it will be a long time in ICU (months)</a:t>
            </a:r>
            <a:endParaRPr lang="en-US" sz="1200" dirty="0"/>
          </a:p>
        </p:txBody>
      </p:sp>
      <p:sp>
        <p:nvSpPr>
          <p:cNvPr id="216" name="TextBox 215"/>
          <p:cNvSpPr txBox="1"/>
          <p:nvPr/>
        </p:nvSpPr>
        <p:spPr>
          <a:xfrm>
            <a:off x="4082575" y="4572364"/>
            <a:ext cx="204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-LTAC recovery</a:t>
            </a:r>
            <a:endParaRPr lang="en-US" sz="1200" dirty="0"/>
          </a:p>
        </p:txBody>
      </p:sp>
      <p:sp>
        <p:nvSpPr>
          <p:cNvPr id="217" name="TextBox 216"/>
          <p:cNvSpPr txBox="1"/>
          <p:nvPr/>
        </p:nvSpPr>
        <p:spPr>
          <a:xfrm>
            <a:off x="3952316" y="4918256"/>
            <a:ext cx="1518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-may not be able to talk or walk well but maybe get normal ~1 year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78602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" name="Group 163"/>
          <p:cNvGrpSpPr/>
          <p:nvPr/>
        </p:nvGrpSpPr>
        <p:grpSpPr>
          <a:xfrm>
            <a:off x="104830" y="69012"/>
            <a:ext cx="9806796" cy="6513070"/>
            <a:chOff x="70324" y="0"/>
            <a:chExt cx="9806796" cy="6513070"/>
          </a:xfrm>
        </p:grpSpPr>
        <p:sp>
          <p:nvSpPr>
            <p:cNvPr id="4" name="Chevron 3">
              <a:extLst>
                <a:ext uri="{FF2B5EF4-FFF2-40B4-BE49-F238E27FC236}">
                  <a16:creationId xmlns:a16="http://schemas.microsoft.com/office/drawing/2014/main" id="{74C8D24D-3B5C-8E4A-BF3F-1D020B69CD4D}"/>
                </a:ext>
              </a:extLst>
            </p:cNvPr>
            <p:cNvSpPr/>
            <p:nvPr/>
          </p:nvSpPr>
          <p:spPr>
            <a:xfrm rot="5400000">
              <a:off x="-326542" y="4978469"/>
              <a:ext cx="1134251" cy="318054"/>
            </a:xfrm>
            <a:prstGeom prst="chevron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1" dirty="0">
                <a:solidFill>
                  <a:schemeClr val="tx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9945" y="81337"/>
              <a:ext cx="3955575" cy="357545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500" dirty="0">
                  <a:latin typeface="Candara" panose="020E0502030303020204" pitchFamily="34" charset="0"/>
                </a:rPr>
                <a:t>Best Case/Worst Case: ICU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04033" y="117682"/>
              <a:ext cx="57730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andara" panose="020E0502030303020204" pitchFamily="34" charset="0"/>
                </a:rPr>
                <a:t>What things may look like going forward.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877289" y="3157001"/>
              <a:ext cx="2235746" cy="340519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1400" dirty="0">
                  <a:latin typeface="Candara" panose="020E0502030303020204" pitchFamily="34" charset="0"/>
                </a:rPr>
                <a:t>Range of What is Possible</a:t>
              </a:r>
            </a:p>
          </p:txBody>
        </p:sp>
        <p:sp>
          <p:nvSpPr>
            <p:cNvPr id="8" name="Chevron 7"/>
            <p:cNvSpPr/>
            <p:nvPr/>
          </p:nvSpPr>
          <p:spPr>
            <a:xfrm rot="16200000">
              <a:off x="-326542" y="1357998"/>
              <a:ext cx="1134251" cy="318054"/>
            </a:xfrm>
            <a:prstGeom prst="chevron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1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02704" y="526695"/>
              <a:ext cx="1546827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152626" y="521960"/>
              <a:ext cx="1556463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867177" y="520961"/>
              <a:ext cx="1619628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644899" y="523478"/>
              <a:ext cx="1602741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388540" y="523478"/>
              <a:ext cx="1554611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162666" y="1024891"/>
              <a:ext cx="1560715" cy="4844981"/>
              <a:chOff x="520672" y="1095896"/>
              <a:chExt cx="1225056" cy="4844981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/>
            <p:cNvGrpSpPr/>
            <p:nvPr/>
          </p:nvGrpSpPr>
          <p:grpSpPr>
            <a:xfrm>
              <a:off x="3852869" y="1020997"/>
              <a:ext cx="1651359" cy="4844981"/>
              <a:chOff x="520672" y="1095896"/>
              <a:chExt cx="1225056" cy="4844981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67"/>
            <p:cNvGrpSpPr/>
            <p:nvPr/>
          </p:nvGrpSpPr>
          <p:grpSpPr>
            <a:xfrm>
              <a:off x="5634390" y="1020513"/>
              <a:ext cx="1613251" cy="4844981"/>
              <a:chOff x="520672" y="1095896"/>
              <a:chExt cx="1225056" cy="4844981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 94"/>
            <p:cNvGrpSpPr/>
            <p:nvPr/>
          </p:nvGrpSpPr>
          <p:grpSpPr>
            <a:xfrm>
              <a:off x="7335073" y="1005273"/>
              <a:ext cx="1608079" cy="4956305"/>
              <a:chOff x="520672" y="1095896"/>
              <a:chExt cx="1225056" cy="4844981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/>
              <p:cNvSpPr txBox="1"/>
              <p:nvPr/>
            </p:nvSpPr>
            <p:spPr>
              <a:xfrm>
                <a:off x="542333" y="1118366"/>
                <a:ext cx="1203395" cy="248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98" name="Straight Connector 97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" name="Group 121"/>
            <p:cNvGrpSpPr/>
            <p:nvPr/>
          </p:nvGrpSpPr>
          <p:grpSpPr>
            <a:xfrm>
              <a:off x="336652" y="5878380"/>
              <a:ext cx="8606497" cy="634690"/>
              <a:chOff x="305821" y="5197970"/>
              <a:chExt cx="8510954" cy="548128"/>
            </a:xfrm>
          </p:grpSpPr>
          <p:sp>
            <p:nvSpPr>
              <p:cNvPr id="123" name="TextBox 122"/>
              <p:cNvSpPr txBox="1"/>
              <p:nvPr/>
            </p:nvSpPr>
            <p:spPr>
              <a:xfrm>
                <a:off x="305821" y="5481429"/>
                <a:ext cx="8510954" cy="264669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n-US" sz="1200" dirty="0">
                  <a:latin typeface="Candara" panose="020E0502030303020204" pitchFamily="34" charset="0"/>
                </a:endParaRPr>
              </a:p>
            </p:txBody>
          </p:sp>
          <p:sp>
            <p:nvSpPr>
              <p:cNvPr id="124" name="Rounded Rectangle 123"/>
              <p:cNvSpPr/>
              <p:nvPr/>
            </p:nvSpPr>
            <p:spPr>
              <a:xfrm>
                <a:off x="1976939" y="5197970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>
                <a:off x="3676060" y="5198290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6" name="Rounded Rectangle 125"/>
              <p:cNvSpPr/>
              <p:nvPr/>
            </p:nvSpPr>
            <p:spPr>
              <a:xfrm>
                <a:off x="5418389" y="5200318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7" name="Rounded Rectangle 126"/>
              <p:cNvSpPr/>
              <p:nvPr/>
            </p:nvSpPr>
            <p:spPr>
              <a:xfrm>
                <a:off x="7102231" y="5201388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8" name="Rounded Rectangle 127"/>
              <p:cNvSpPr/>
              <p:nvPr/>
            </p:nvSpPr>
            <p:spPr>
              <a:xfrm>
                <a:off x="397695" y="5200318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</p:grpSp>
        <p:sp>
          <p:nvSpPr>
            <p:cNvPr id="129" name="TextBox 128"/>
            <p:cNvSpPr txBox="1"/>
            <p:nvPr/>
          </p:nvSpPr>
          <p:spPr>
            <a:xfrm rot="16200000">
              <a:off x="-151153" y="1363138"/>
              <a:ext cx="793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Candara" panose="020E0502030303020204" pitchFamily="34" charset="0"/>
                </a:rPr>
                <a:t>Hopes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 rot="16200000">
              <a:off x="-163188" y="4983609"/>
              <a:ext cx="793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andara" panose="020E0502030303020204" pitchFamily="34" charset="0"/>
                </a:rPr>
                <a:t>Worries</a:t>
              </a:r>
              <a:endParaRPr lang="en-US" sz="1051" dirty="0">
                <a:latin typeface="Candara" panose="020E0502030303020204" pitchFamily="34" charset="0"/>
              </a:endParaRPr>
            </a:p>
          </p:txBody>
        </p:sp>
        <p:sp>
          <p:nvSpPr>
            <p:cNvPr id="131" name="Rounded Rectangle 130"/>
            <p:cNvSpPr/>
            <p:nvPr/>
          </p:nvSpPr>
          <p:spPr>
            <a:xfrm>
              <a:off x="6808382" y="0"/>
              <a:ext cx="2278439" cy="49577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</a:rPr>
                <a:t>Name: _________________________</a:t>
              </a:r>
            </a:p>
            <a:p>
              <a:r>
                <a:rPr lang="en-US" sz="1051" dirty="0">
                  <a:solidFill>
                    <a:schemeClr val="tx1"/>
                  </a:solidFill>
                </a:rPr>
                <a:t>Room Number: __________________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93ECE15D-FCC0-7B47-B0D8-38EA1376D673}"/>
                </a:ext>
              </a:extLst>
            </p:cNvPr>
            <p:cNvSpPr txBox="1"/>
            <p:nvPr/>
          </p:nvSpPr>
          <p:spPr>
            <a:xfrm>
              <a:off x="698560" y="5786440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751C358-979A-F842-B0C1-5380B6B572CA}"/>
                </a:ext>
              </a:extLst>
            </p:cNvPr>
            <p:cNvSpPr txBox="1"/>
            <p:nvPr/>
          </p:nvSpPr>
          <p:spPr>
            <a:xfrm>
              <a:off x="2327693" y="5787542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DF0628C0-1918-F74F-8552-982F8B91977E}"/>
                </a:ext>
              </a:extLst>
            </p:cNvPr>
            <p:cNvSpPr txBox="1"/>
            <p:nvPr/>
          </p:nvSpPr>
          <p:spPr>
            <a:xfrm>
              <a:off x="4021394" y="5794133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D6F26573-7153-804C-A57E-0BBC27938D87}"/>
                </a:ext>
              </a:extLst>
            </p:cNvPr>
            <p:cNvSpPr txBox="1"/>
            <p:nvPr/>
          </p:nvSpPr>
          <p:spPr>
            <a:xfrm>
              <a:off x="5834489" y="5804438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44B621E7-9776-2B4F-AC3F-E6E2D67AF869}"/>
                </a:ext>
              </a:extLst>
            </p:cNvPr>
            <p:cNvSpPr txBox="1"/>
            <p:nvPr/>
          </p:nvSpPr>
          <p:spPr>
            <a:xfrm>
              <a:off x="7508690" y="5810097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564801" y="1039194"/>
              <a:ext cx="1560715" cy="4844981"/>
              <a:chOff x="520672" y="1095896"/>
              <a:chExt cx="1225056" cy="4844981"/>
            </a:xfrm>
          </p:grpSpPr>
          <p:cxnSp>
            <p:nvCxnSpPr>
              <p:cNvPr id="138" name="Straight Connector 137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TextBox 138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140" name="Straight Connector 139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extBox 1"/>
          <p:cNvSpPr txBox="1"/>
          <p:nvPr/>
        </p:nvSpPr>
        <p:spPr>
          <a:xfrm>
            <a:off x="917189" y="609786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1/3</a:t>
            </a:r>
            <a:endParaRPr lang="en-US" sz="1400" dirty="0"/>
          </a:p>
        </p:txBody>
      </p:sp>
      <p:sp>
        <p:nvSpPr>
          <p:cNvPr id="165" name="TextBox 164"/>
          <p:cNvSpPr txBox="1"/>
          <p:nvPr/>
        </p:nvSpPr>
        <p:spPr>
          <a:xfrm>
            <a:off x="1041503" y="821934"/>
            <a:ext cx="12667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ea typeface="NSimSun" panose="02010609030101010101" pitchFamily="49" charset="-122"/>
              </a:rPr>
              <a:t>Car accident</a:t>
            </a:r>
            <a:endParaRPr lang="en-US" sz="1100" dirty="0"/>
          </a:p>
        </p:txBody>
      </p:sp>
      <p:sp>
        <p:nvSpPr>
          <p:cNvPr id="167" name="TextBox 166"/>
          <p:cNvSpPr txBox="1"/>
          <p:nvPr/>
        </p:nvSpPr>
        <p:spPr>
          <a:xfrm>
            <a:off x="6039313" y="609785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1/6</a:t>
            </a:r>
            <a:endParaRPr lang="en-US" sz="1400" dirty="0"/>
          </a:p>
        </p:txBody>
      </p:sp>
      <p:sp>
        <p:nvSpPr>
          <p:cNvPr id="168" name="TextBox 167"/>
          <p:cNvSpPr txBox="1"/>
          <p:nvPr/>
        </p:nvSpPr>
        <p:spPr>
          <a:xfrm>
            <a:off x="4261597" y="603620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1/5</a:t>
            </a:r>
            <a:endParaRPr lang="en-US" sz="1400" dirty="0"/>
          </a:p>
        </p:txBody>
      </p:sp>
      <p:sp>
        <p:nvSpPr>
          <p:cNvPr id="169" name="TextBox 168"/>
          <p:cNvSpPr txBox="1"/>
          <p:nvPr/>
        </p:nvSpPr>
        <p:spPr>
          <a:xfrm>
            <a:off x="7781703" y="609032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1/7</a:t>
            </a:r>
            <a:endParaRPr lang="en-US" sz="1400" dirty="0"/>
          </a:p>
        </p:txBody>
      </p:sp>
      <p:sp>
        <p:nvSpPr>
          <p:cNvPr id="170" name="TextBox 169"/>
          <p:cNvSpPr txBox="1"/>
          <p:nvPr/>
        </p:nvSpPr>
        <p:spPr>
          <a:xfrm>
            <a:off x="2559231" y="596624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1/4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648450" y="2197401"/>
            <a:ext cx="1339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-get breathing tube out in 1-2 days</a:t>
            </a:r>
            <a:endParaRPr lang="en-US" sz="1200" dirty="0"/>
          </a:p>
        </p:txBody>
      </p:sp>
      <p:sp>
        <p:nvSpPr>
          <p:cNvPr id="171" name="TextBox 170"/>
          <p:cNvSpPr txBox="1"/>
          <p:nvPr/>
        </p:nvSpPr>
        <p:spPr>
          <a:xfrm>
            <a:off x="659329" y="2945622"/>
            <a:ext cx="133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-will need rehab 6-8 weeks</a:t>
            </a:r>
            <a:endParaRPr lang="en-US" sz="1200" dirty="0"/>
          </a:p>
        </p:txBody>
      </p:sp>
      <p:sp>
        <p:nvSpPr>
          <p:cNvPr id="172" name="TextBox 171"/>
          <p:cNvSpPr txBox="1"/>
          <p:nvPr/>
        </p:nvSpPr>
        <p:spPr>
          <a:xfrm>
            <a:off x="626122" y="3470920"/>
            <a:ext cx="13396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-Return home, goes a bit slower, mostly like he was before</a:t>
            </a:r>
            <a:endParaRPr lang="en-US" sz="1200" dirty="0"/>
          </a:p>
        </p:txBody>
      </p:sp>
      <p:sp>
        <p:nvSpPr>
          <p:cNvPr id="174" name="TextBox 173"/>
          <p:cNvSpPr txBox="1"/>
          <p:nvPr/>
        </p:nvSpPr>
        <p:spPr>
          <a:xfrm>
            <a:off x="420497" y="6275905"/>
            <a:ext cx="3066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Worry he could die from this</a:t>
            </a:r>
            <a:endParaRPr lang="en-US" sz="1200" dirty="0"/>
          </a:p>
        </p:txBody>
      </p:sp>
      <p:cxnSp>
        <p:nvCxnSpPr>
          <p:cNvPr id="180" name="Straight Arrow Connector 179"/>
          <p:cNvCxnSpPr/>
          <p:nvPr/>
        </p:nvCxnSpPr>
        <p:spPr>
          <a:xfrm flipV="1">
            <a:off x="3226915" y="6455773"/>
            <a:ext cx="1484582" cy="54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 flipV="1">
            <a:off x="6703253" y="6444523"/>
            <a:ext cx="1484582" cy="54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/>
          <p:nvPr/>
        </p:nvCxnSpPr>
        <p:spPr>
          <a:xfrm flipV="1">
            <a:off x="5005201" y="6458012"/>
            <a:ext cx="1484582" cy="54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/>
          <p:nvPr/>
        </p:nvCxnSpPr>
        <p:spPr>
          <a:xfrm>
            <a:off x="2403886" y="2533064"/>
            <a:ext cx="1327858" cy="5591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5-Point Star 194"/>
          <p:cNvSpPr/>
          <p:nvPr/>
        </p:nvSpPr>
        <p:spPr>
          <a:xfrm>
            <a:off x="461238" y="2362617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5-Point Star 195"/>
          <p:cNvSpPr/>
          <p:nvPr/>
        </p:nvSpPr>
        <p:spPr>
          <a:xfrm>
            <a:off x="2043804" y="2339452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5-Point Star 196"/>
          <p:cNvSpPr/>
          <p:nvPr/>
        </p:nvSpPr>
        <p:spPr>
          <a:xfrm>
            <a:off x="3757299" y="3000303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5-Point Star 197"/>
          <p:cNvSpPr/>
          <p:nvPr/>
        </p:nvSpPr>
        <p:spPr>
          <a:xfrm>
            <a:off x="5532640" y="3076799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5-Point Star 198"/>
          <p:cNvSpPr/>
          <p:nvPr/>
        </p:nvSpPr>
        <p:spPr>
          <a:xfrm>
            <a:off x="7238261" y="3108568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/>
          <p:cNvSpPr txBox="1"/>
          <p:nvPr/>
        </p:nvSpPr>
        <p:spPr>
          <a:xfrm>
            <a:off x="6096426" y="782000"/>
            <a:ext cx="204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fevers</a:t>
            </a:r>
            <a:endParaRPr lang="en-US" sz="1200" dirty="0"/>
          </a:p>
        </p:txBody>
      </p:sp>
      <p:sp>
        <p:nvSpPr>
          <p:cNvPr id="203" name="TextBox 202"/>
          <p:cNvSpPr txBox="1"/>
          <p:nvPr/>
        </p:nvSpPr>
        <p:spPr>
          <a:xfrm>
            <a:off x="7837618" y="793066"/>
            <a:ext cx="1218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Planned surgery</a:t>
            </a:r>
            <a:endParaRPr lang="en-US" sz="1200" dirty="0"/>
          </a:p>
        </p:txBody>
      </p:sp>
      <p:sp>
        <p:nvSpPr>
          <p:cNvPr id="204" name="TextBox 203"/>
          <p:cNvSpPr txBox="1"/>
          <p:nvPr/>
        </p:nvSpPr>
        <p:spPr>
          <a:xfrm>
            <a:off x="7429991" y="2593072"/>
            <a:ext cx="13396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-Tracheostomy and feeding tube for 3-4 months until feeling better</a:t>
            </a:r>
            <a:endParaRPr lang="en-US" sz="1200" dirty="0"/>
          </a:p>
        </p:txBody>
      </p:sp>
      <p:sp>
        <p:nvSpPr>
          <p:cNvPr id="205" name="TextBox 204"/>
          <p:cNvSpPr txBox="1"/>
          <p:nvPr/>
        </p:nvSpPr>
        <p:spPr>
          <a:xfrm>
            <a:off x="7446640" y="3522664"/>
            <a:ext cx="13396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-expecting to get home but will need much help ~4-6 months</a:t>
            </a:r>
            <a:endParaRPr lang="en-US" sz="1200" dirty="0"/>
          </a:p>
        </p:txBody>
      </p:sp>
      <p:sp>
        <p:nvSpPr>
          <p:cNvPr id="208" name="TextBox 207"/>
          <p:cNvSpPr txBox="1"/>
          <p:nvPr/>
        </p:nvSpPr>
        <p:spPr>
          <a:xfrm>
            <a:off x="645322" y="2764654"/>
            <a:ext cx="1339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-hospital 1-2 </a:t>
            </a:r>
            <a:r>
              <a:rPr lang="en-US" sz="1200" dirty="0" err="1" smtClean="0"/>
              <a:t>wks</a:t>
            </a:r>
            <a:endParaRPr lang="en-US" sz="1200" dirty="0"/>
          </a:p>
        </p:txBody>
      </p:sp>
      <p:sp>
        <p:nvSpPr>
          <p:cNvPr id="209" name="TextBox 208"/>
          <p:cNvSpPr txBox="1"/>
          <p:nvPr/>
        </p:nvSpPr>
        <p:spPr>
          <a:xfrm>
            <a:off x="2608997" y="791854"/>
            <a:ext cx="785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NSimSun" panose="02010609030101010101" pitchFamily="49" charset="-122"/>
                <a:ea typeface="NSimSun" panose="02010609030101010101" pitchFamily="49" charset="-122"/>
              </a:rPr>
              <a:t>Ø</a:t>
            </a:r>
            <a:endParaRPr lang="en-US" sz="1400" dirty="0"/>
          </a:p>
        </p:txBody>
      </p:sp>
      <p:sp>
        <p:nvSpPr>
          <p:cNvPr id="210" name="TextBox 209"/>
          <p:cNvSpPr txBox="1"/>
          <p:nvPr/>
        </p:nvSpPr>
        <p:spPr>
          <a:xfrm>
            <a:off x="4297014" y="779288"/>
            <a:ext cx="2043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stroke</a:t>
            </a:r>
            <a:endParaRPr lang="en-US" sz="1200" dirty="0"/>
          </a:p>
        </p:txBody>
      </p:sp>
      <p:sp>
        <p:nvSpPr>
          <p:cNvPr id="213" name="TextBox 212"/>
          <p:cNvSpPr txBox="1"/>
          <p:nvPr/>
        </p:nvSpPr>
        <p:spPr>
          <a:xfrm>
            <a:off x="5796941" y="2951355"/>
            <a:ext cx="1339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-a bit more time in ICU, but mostly the same</a:t>
            </a:r>
            <a:endParaRPr lang="en-US" sz="1200" dirty="0"/>
          </a:p>
        </p:txBody>
      </p:sp>
      <p:sp>
        <p:nvSpPr>
          <p:cNvPr id="218" name="TextBox 217"/>
          <p:cNvSpPr txBox="1"/>
          <p:nvPr/>
        </p:nvSpPr>
        <p:spPr>
          <a:xfrm>
            <a:off x="2348433" y="198818"/>
            <a:ext cx="1752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</a:rPr>
              <a:t>Case 2: A Good Outcome</a:t>
            </a:r>
            <a:endParaRPr lang="en-US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4007583" y="2370189"/>
            <a:ext cx="1339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-may need breathing tube longer</a:t>
            </a:r>
            <a:endParaRPr lang="en-US" sz="1200" dirty="0"/>
          </a:p>
        </p:txBody>
      </p:sp>
      <p:sp>
        <p:nvSpPr>
          <p:cNvPr id="201" name="TextBox 200"/>
          <p:cNvSpPr txBox="1"/>
          <p:nvPr/>
        </p:nvSpPr>
        <p:spPr>
          <a:xfrm>
            <a:off x="4004592" y="3091411"/>
            <a:ext cx="1339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-long time in SNF to recover, 8-12 weeks</a:t>
            </a:r>
            <a:endParaRPr lang="en-US" sz="1200" dirty="0"/>
          </a:p>
        </p:txBody>
      </p:sp>
      <p:sp>
        <p:nvSpPr>
          <p:cNvPr id="207" name="TextBox 206"/>
          <p:cNvSpPr txBox="1"/>
          <p:nvPr/>
        </p:nvSpPr>
        <p:spPr>
          <a:xfrm>
            <a:off x="3940772" y="3839072"/>
            <a:ext cx="13396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-return home, will need close support, mostly like he was before but slower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23200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" name="Group 163"/>
          <p:cNvGrpSpPr/>
          <p:nvPr/>
        </p:nvGrpSpPr>
        <p:grpSpPr>
          <a:xfrm>
            <a:off x="104830" y="69012"/>
            <a:ext cx="9806796" cy="6513070"/>
            <a:chOff x="70324" y="0"/>
            <a:chExt cx="9806796" cy="6513070"/>
          </a:xfrm>
        </p:grpSpPr>
        <p:sp>
          <p:nvSpPr>
            <p:cNvPr id="4" name="Chevron 3">
              <a:extLst>
                <a:ext uri="{FF2B5EF4-FFF2-40B4-BE49-F238E27FC236}">
                  <a16:creationId xmlns:a16="http://schemas.microsoft.com/office/drawing/2014/main" id="{74C8D24D-3B5C-8E4A-BF3F-1D020B69CD4D}"/>
                </a:ext>
              </a:extLst>
            </p:cNvPr>
            <p:cNvSpPr/>
            <p:nvPr/>
          </p:nvSpPr>
          <p:spPr>
            <a:xfrm rot="5400000">
              <a:off x="-326542" y="4978469"/>
              <a:ext cx="1134251" cy="318054"/>
            </a:xfrm>
            <a:prstGeom prst="chevron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1" dirty="0">
                <a:solidFill>
                  <a:schemeClr val="tx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9945" y="81337"/>
              <a:ext cx="3955575" cy="357545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500" dirty="0">
                  <a:latin typeface="Candara" panose="020E0502030303020204" pitchFamily="34" charset="0"/>
                </a:rPr>
                <a:t>Best Case/Worst Case: ICU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04033" y="117682"/>
              <a:ext cx="57730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andara" panose="020E0502030303020204" pitchFamily="34" charset="0"/>
                </a:rPr>
                <a:t>What things may look like going forward.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877289" y="3157001"/>
              <a:ext cx="2235746" cy="340519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1400" dirty="0">
                  <a:latin typeface="Candara" panose="020E0502030303020204" pitchFamily="34" charset="0"/>
                </a:rPr>
                <a:t>Range of What is Possible</a:t>
              </a:r>
            </a:p>
          </p:txBody>
        </p:sp>
        <p:sp>
          <p:nvSpPr>
            <p:cNvPr id="8" name="Chevron 7"/>
            <p:cNvSpPr/>
            <p:nvPr/>
          </p:nvSpPr>
          <p:spPr>
            <a:xfrm rot="16200000">
              <a:off x="-326542" y="1357998"/>
              <a:ext cx="1134251" cy="318054"/>
            </a:xfrm>
            <a:prstGeom prst="chevron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1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02704" y="526695"/>
              <a:ext cx="1546827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152626" y="521960"/>
              <a:ext cx="1556463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867177" y="520961"/>
              <a:ext cx="1619628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644899" y="523478"/>
              <a:ext cx="1602741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388540" y="523478"/>
              <a:ext cx="1554611" cy="4957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Date:</a:t>
              </a:r>
            </a:p>
            <a:p>
              <a:r>
                <a:rPr lang="en-US" sz="1051" dirty="0">
                  <a:solidFill>
                    <a:schemeClr val="tx1"/>
                  </a:solidFill>
                  <a:latin typeface="Candara" panose="020E0502030303020204" pitchFamily="34" charset="0"/>
                </a:rPr>
                <a:t>Event: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162666" y="1024891"/>
              <a:ext cx="1560715" cy="4844981"/>
              <a:chOff x="520672" y="1095896"/>
              <a:chExt cx="1225056" cy="4844981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/>
            <p:cNvGrpSpPr/>
            <p:nvPr/>
          </p:nvGrpSpPr>
          <p:grpSpPr>
            <a:xfrm>
              <a:off x="3852869" y="1020997"/>
              <a:ext cx="1651359" cy="4844981"/>
              <a:chOff x="520672" y="1095896"/>
              <a:chExt cx="1225056" cy="4844981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67"/>
            <p:cNvGrpSpPr/>
            <p:nvPr/>
          </p:nvGrpSpPr>
          <p:grpSpPr>
            <a:xfrm>
              <a:off x="5634390" y="1020513"/>
              <a:ext cx="1613251" cy="4844981"/>
              <a:chOff x="520672" y="1095896"/>
              <a:chExt cx="1225056" cy="4844981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 94"/>
            <p:cNvGrpSpPr/>
            <p:nvPr/>
          </p:nvGrpSpPr>
          <p:grpSpPr>
            <a:xfrm>
              <a:off x="7335073" y="1005273"/>
              <a:ext cx="1608079" cy="4956305"/>
              <a:chOff x="520672" y="1095896"/>
              <a:chExt cx="1225056" cy="4844981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/>
              <p:cNvSpPr txBox="1"/>
              <p:nvPr/>
            </p:nvSpPr>
            <p:spPr>
              <a:xfrm>
                <a:off x="542333" y="1118366"/>
                <a:ext cx="1203395" cy="248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98" name="Straight Connector 97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" name="Group 121"/>
            <p:cNvGrpSpPr/>
            <p:nvPr/>
          </p:nvGrpSpPr>
          <p:grpSpPr>
            <a:xfrm>
              <a:off x="336652" y="5878380"/>
              <a:ext cx="8606497" cy="634690"/>
              <a:chOff x="305821" y="5197970"/>
              <a:chExt cx="8510954" cy="548128"/>
            </a:xfrm>
          </p:grpSpPr>
          <p:sp>
            <p:nvSpPr>
              <p:cNvPr id="123" name="TextBox 122"/>
              <p:cNvSpPr txBox="1"/>
              <p:nvPr/>
            </p:nvSpPr>
            <p:spPr>
              <a:xfrm>
                <a:off x="305821" y="5481429"/>
                <a:ext cx="8510954" cy="264669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endParaRPr lang="en-US" sz="1200" dirty="0">
                  <a:latin typeface="Candara" panose="020E0502030303020204" pitchFamily="34" charset="0"/>
                </a:endParaRPr>
              </a:p>
            </p:txBody>
          </p:sp>
          <p:sp>
            <p:nvSpPr>
              <p:cNvPr id="124" name="Rounded Rectangle 123"/>
              <p:cNvSpPr/>
              <p:nvPr/>
            </p:nvSpPr>
            <p:spPr>
              <a:xfrm>
                <a:off x="1976939" y="5197970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>
                <a:off x="3676060" y="5198290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6" name="Rounded Rectangle 125"/>
              <p:cNvSpPr/>
              <p:nvPr/>
            </p:nvSpPr>
            <p:spPr>
              <a:xfrm>
                <a:off x="5418389" y="5200318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7" name="Rounded Rectangle 126"/>
              <p:cNvSpPr/>
              <p:nvPr/>
            </p:nvSpPr>
            <p:spPr>
              <a:xfrm>
                <a:off x="7102231" y="5201388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  <p:sp>
            <p:nvSpPr>
              <p:cNvPr id="128" name="Rounded Rectangle 127"/>
              <p:cNvSpPr/>
              <p:nvPr/>
            </p:nvSpPr>
            <p:spPr>
              <a:xfrm>
                <a:off x="397695" y="5200318"/>
                <a:ext cx="284207" cy="27802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1"/>
              </a:p>
            </p:txBody>
          </p:sp>
        </p:grpSp>
        <p:sp>
          <p:nvSpPr>
            <p:cNvPr id="129" name="TextBox 128"/>
            <p:cNvSpPr txBox="1"/>
            <p:nvPr/>
          </p:nvSpPr>
          <p:spPr>
            <a:xfrm rot="16200000">
              <a:off x="-151153" y="1363138"/>
              <a:ext cx="793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Candara" panose="020E0502030303020204" pitchFamily="34" charset="0"/>
                </a:rPr>
                <a:t>Hopes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 rot="16200000">
              <a:off x="-163188" y="4983609"/>
              <a:ext cx="793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andara" panose="020E0502030303020204" pitchFamily="34" charset="0"/>
                </a:rPr>
                <a:t>Worries</a:t>
              </a:r>
              <a:endParaRPr lang="en-US" sz="1051" dirty="0">
                <a:latin typeface="Candara" panose="020E0502030303020204" pitchFamily="34" charset="0"/>
              </a:endParaRPr>
            </a:p>
          </p:txBody>
        </p:sp>
        <p:sp>
          <p:nvSpPr>
            <p:cNvPr id="131" name="Rounded Rectangle 130"/>
            <p:cNvSpPr/>
            <p:nvPr/>
          </p:nvSpPr>
          <p:spPr>
            <a:xfrm>
              <a:off x="6808382" y="0"/>
              <a:ext cx="2278439" cy="49577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51" dirty="0">
                  <a:solidFill>
                    <a:schemeClr val="tx1"/>
                  </a:solidFill>
                </a:rPr>
                <a:t>Name: _________________________</a:t>
              </a:r>
            </a:p>
            <a:p>
              <a:r>
                <a:rPr lang="en-US" sz="1051" dirty="0">
                  <a:solidFill>
                    <a:schemeClr val="tx1"/>
                  </a:solidFill>
                </a:rPr>
                <a:t>Room Number: __________________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93ECE15D-FCC0-7B47-B0D8-38EA1376D673}"/>
                </a:ext>
              </a:extLst>
            </p:cNvPr>
            <p:cNvSpPr txBox="1"/>
            <p:nvPr/>
          </p:nvSpPr>
          <p:spPr>
            <a:xfrm>
              <a:off x="698560" y="5786440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751C358-979A-F842-B0C1-5380B6B572CA}"/>
                </a:ext>
              </a:extLst>
            </p:cNvPr>
            <p:cNvSpPr txBox="1"/>
            <p:nvPr/>
          </p:nvSpPr>
          <p:spPr>
            <a:xfrm>
              <a:off x="2327693" y="5787542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DF0628C0-1918-F74F-8552-982F8B91977E}"/>
                </a:ext>
              </a:extLst>
            </p:cNvPr>
            <p:cNvSpPr txBox="1"/>
            <p:nvPr/>
          </p:nvSpPr>
          <p:spPr>
            <a:xfrm>
              <a:off x="4021394" y="5794133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D6F26573-7153-804C-A57E-0BBC27938D87}"/>
                </a:ext>
              </a:extLst>
            </p:cNvPr>
            <p:cNvSpPr txBox="1"/>
            <p:nvPr/>
          </p:nvSpPr>
          <p:spPr>
            <a:xfrm>
              <a:off x="5834489" y="5804438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44B621E7-9776-2B4F-AC3F-E6E2D67AF869}"/>
                </a:ext>
              </a:extLst>
            </p:cNvPr>
            <p:cNvSpPr txBox="1"/>
            <p:nvPr/>
          </p:nvSpPr>
          <p:spPr>
            <a:xfrm>
              <a:off x="7508690" y="5810097"/>
              <a:ext cx="931197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1" b="1" i="1" dirty="0">
                  <a:latin typeface="Candara" panose="020E0502030303020204" pitchFamily="34" charset="0"/>
                </a:rPr>
                <a:t>Worst Case Scenario</a:t>
              </a: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564801" y="1039194"/>
              <a:ext cx="1560715" cy="4844981"/>
              <a:chOff x="520672" y="1095896"/>
              <a:chExt cx="1225056" cy="4844981"/>
            </a:xfrm>
          </p:grpSpPr>
          <p:cxnSp>
            <p:nvCxnSpPr>
              <p:cNvPr id="138" name="Straight Connector 137"/>
              <p:cNvCxnSpPr/>
              <p:nvPr/>
            </p:nvCxnSpPr>
            <p:spPr>
              <a:xfrm>
                <a:off x="520672" y="1095896"/>
                <a:ext cx="13702" cy="484498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TextBox 138"/>
              <p:cNvSpPr txBox="1"/>
              <p:nvPr/>
            </p:nvSpPr>
            <p:spPr>
              <a:xfrm>
                <a:off x="542333" y="1118367"/>
                <a:ext cx="1203395" cy="25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1" b="1" i="1" dirty="0">
                    <a:latin typeface="Candara" panose="020E0502030303020204" pitchFamily="34" charset="0"/>
                  </a:rPr>
                  <a:t>Best Case </a:t>
                </a:r>
                <a:r>
                  <a:rPr lang="en-US" sz="1000" b="1" i="1" dirty="0">
                    <a:latin typeface="Candara" panose="020E0502030303020204" pitchFamily="34" charset="0"/>
                  </a:rPr>
                  <a:t>Scenario</a:t>
                </a:r>
                <a:endParaRPr lang="en-US" sz="1051" b="1" i="1" dirty="0">
                  <a:latin typeface="Candara" panose="020E0502030303020204" pitchFamily="34" charset="0"/>
                </a:endParaRPr>
              </a:p>
            </p:txBody>
          </p:sp>
          <p:cxnSp>
            <p:nvCxnSpPr>
              <p:cNvPr id="140" name="Straight Connector 139"/>
              <p:cNvCxnSpPr/>
              <p:nvPr/>
            </p:nvCxnSpPr>
            <p:spPr>
              <a:xfrm flipV="1">
                <a:off x="596441" y="15040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flipV="1">
                <a:off x="596441" y="1684366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flipV="1">
                <a:off x="598762" y="18698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flipV="1">
                <a:off x="598762" y="20527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flipV="1">
                <a:off x="598762" y="22355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flipV="1">
                <a:off x="598762" y="24184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flipV="1">
                <a:off x="598762" y="26013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flipV="1">
                <a:off x="598762" y="27842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flipV="1">
                <a:off x="598762" y="29671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flipV="1">
                <a:off x="598762" y="31499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V="1">
                <a:off x="598762" y="33328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flipV="1">
                <a:off x="598762" y="35157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flipV="1">
                <a:off x="598762" y="36986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flipV="1">
                <a:off x="598762" y="38815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 flipV="1">
                <a:off x="598762" y="40643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V="1">
                <a:off x="598762" y="42472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 flipV="1">
                <a:off x="598762" y="44301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flipV="1">
                <a:off x="598762" y="46130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 flipV="1">
                <a:off x="598762" y="47959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flipV="1">
                <a:off x="598762" y="497879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 flipV="1">
                <a:off x="598762" y="516167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V="1">
                <a:off x="598762" y="534455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flipV="1">
                <a:off x="598762" y="552743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V="1">
                <a:off x="598762" y="5710318"/>
                <a:ext cx="1095178" cy="7031"/>
              </a:xfrm>
              <a:prstGeom prst="line">
                <a:avLst/>
              </a:prstGeom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extBox 1"/>
          <p:cNvSpPr txBox="1"/>
          <p:nvPr/>
        </p:nvSpPr>
        <p:spPr>
          <a:xfrm>
            <a:off x="917189" y="609786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1/8</a:t>
            </a:r>
            <a:endParaRPr lang="en-US" sz="1400" dirty="0"/>
          </a:p>
        </p:txBody>
      </p:sp>
      <p:sp>
        <p:nvSpPr>
          <p:cNvPr id="167" name="TextBox 166"/>
          <p:cNvSpPr txBox="1"/>
          <p:nvPr/>
        </p:nvSpPr>
        <p:spPr>
          <a:xfrm>
            <a:off x="6039313" y="609785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1/11</a:t>
            </a:r>
            <a:endParaRPr lang="en-US" sz="1400" dirty="0"/>
          </a:p>
        </p:txBody>
      </p:sp>
      <p:sp>
        <p:nvSpPr>
          <p:cNvPr id="168" name="TextBox 167"/>
          <p:cNvSpPr txBox="1"/>
          <p:nvPr/>
        </p:nvSpPr>
        <p:spPr>
          <a:xfrm>
            <a:off x="4261597" y="603620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1/10</a:t>
            </a:r>
            <a:endParaRPr lang="en-US" sz="1400" dirty="0"/>
          </a:p>
        </p:txBody>
      </p:sp>
      <p:sp>
        <p:nvSpPr>
          <p:cNvPr id="169" name="TextBox 168"/>
          <p:cNvSpPr txBox="1"/>
          <p:nvPr/>
        </p:nvSpPr>
        <p:spPr>
          <a:xfrm>
            <a:off x="7781703" y="609032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1/12</a:t>
            </a:r>
            <a:endParaRPr lang="en-US" sz="1400" dirty="0"/>
          </a:p>
        </p:txBody>
      </p:sp>
      <p:sp>
        <p:nvSpPr>
          <p:cNvPr id="170" name="TextBox 169"/>
          <p:cNvSpPr txBox="1"/>
          <p:nvPr/>
        </p:nvSpPr>
        <p:spPr>
          <a:xfrm>
            <a:off x="2559231" y="596624"/>
            <a:ext cx="812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1/9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709129" y="2024242"/>
            <a:ext cx="133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-ICU 2-3 more days</a:t>
            </a:r>
            <a:endParaRPr lang="en-US" sz="1200" dirty="0"/>
          </a:p>
        </p:txBody>
      </p:sp>
      <p:sp>
        <p:nvSpPr>
          <p:cNvPr id="172" name="TextBox 171"/>
          <p:cNvSpPr txBox="1"/>
          <p:nvPr/>
        </p:nvSpPr>
        <p:spPr>
          <a:xfrm>
            <a:off x="644763" y="4221023"/>
            <a:ext cx="13396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-Return home, needs some help, but mostly like before</a:t>
            </a:r>
            <a:endParaRPr lang="en-US" sz="1200" dirty="0"/>
          </a:p>
        </p:txBody>
      </p:sp>
      <p:sp>
        <p:nvSpPr>
          <p:cNvPr id="174" name="TextBox 173"/>
          <p:cNvSpPr txBox="1"/>
          <p:nvPr/>
        </p:nvSpPr>
        <p:spPr>
          <a:xfrm>
            <a:off x="420497" y="6275905"/>
            <a:ext cx="3066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Worry he could die from this</a:t>
            </a:r>
            <a:endParaRPr lang="en-US" sz="1200" dirty="0"/>
          </a:p>
        </p:txBody>
      </p:sp>
      <p:cxnSp>
        <p:nvCxnSpPr>
          <p:cNvPr id="180" name="Straight Arrow Connector 179"/>
          <p:cNvCxnSpPr/>
          <p:nvPr/>
        </p:nvCxnSpPr>
        <p:spPr>
          <a:xfrm flipV="1">
            <a:off x="3226915" y="6455773"/>
            <a:ext cx="1484582" cy="54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 flipV="1">
            <a:off x="6703253" y="6444523"/>
            <a:ext cx="1484582" cy="54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/>
          <p:nvPr/>
        </p:nvCxnSpPr>
        <p:spPr>
          <a:xfrm flipV="1">
            <a:off x="5005201" y="6458012"/>
            <a:ext cx="1484582" cy="54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/>
          <p:nvPr/>
        </p:nvCxnSpPr>
        <p:spPr>
          <a:xfrm flipV="1">
            <a:off x="2403886" y="2515723"/>
            <a:ext cx="1225131" cy="173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5-Point Star 194"/>
          <p:cNvSpPr/>
          <p:nvPr/>
        </p:nvSpPr>
        <p:spPr>
          <a:xfrm>
            <a:off x="461238" y="2362617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5-Point Star 195"/>
          <p:cNvSpPr/>
          <p:nvPr/>
        </p:nvSpPr>
        <p:spPr>
          <a:xfrm>
            <a:off x="2043804" y="2339452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5-Point Star 196"/>
          <p:cNvSpPr/>
          <p:nvPr/>
        </p:nvSpPr>
        <p:spPr>
          <a:xfrm>
            <a:off x="3756794" y="2344672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5-Point Star 197"/>
          <p:cNvSpPr/>
          <p:nvPr/>
        </p:nvSpPr>
        <p:spPr>
          <a:xfrm>
            <a:off x="5515893" y="2334879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5-Point Star 198"/>
          <p:cNvSpPr/>
          <p:nvPr/>
        </p:nvSpPr>
        <p:spPr>
          <a:xfrm>
            <a:off x="7229271" y="1866563"/>
            <a:ext cx="298601" cy="267110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TextBox 202"/>
          <p:cNvSpPr txBox="1"/>
          <p:nvPr/>
        </p:nvSpPr>
        <p:spPr>
          <a:xfrm>
            <a:off x="7837618" y="793066"/>
            <a:ext cx="1218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Interactive</a:t>
            </a:r>
            <a:endParaRPr lang="en-US" sz="1200" dirty="0"/>
          </a:p>
        </p:txBody>
      </p:sp>
      <p:sp>
        <p:nvSpPr>
          <p:cNvPr id="204" name="TextBox 203"/>
          <p:cNvSpPr txBox="1"/>
          <p:nvPr/>
        </p:nvSpPr>
        <p:spPr>
          <a:xfrm>
            <a:off x="7448955" y="1816769"/>
            <a:ext cx="1339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-getting better slowly, no real changes</a:t>
            </a:r>
            <a:endParaRPr lang="en-US" sz="1200" dirty="0"/>
          </a:p>
        </p:txBody>
      </p:sp>
      <p:sp>
        <p:nvSpPr>
          <p:cNvPr id="208" name="TextBox 207"/>
          <p:cNvSpPr txBox="1"/>
          <p:nvPr/>
        </p:nvSpPr>
        <p:spPr>
          <a:xfrm>
            <a:off x="645322" y="2764654"/>
            <a:ext cx="1339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-maybe get off ventilator in 2-3 days</a:t>
            </a:r>
            <a:endParaRPr lang="en-US" sz="1200" dirty="0"/>
          </a:p>
        </p:txBody>
      </p:sp>
      <p:sp>
        <p:nvSpPr>
          <p:cNvPr id="209" name="TextBox 208"/>
          <p:cNvSpPr txBox="1"/>
          <p:nvPr/>
        </p:nvSpPr>
        <p:spPr>
          <a:xfrm>
            <a:off x="2608997" y="791854"/>
            <a:ext cx="785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NSimSun" panose="02010609030101010101" pitchFamily="49" charset="-122"/>
                <a:ea typeface="NSimSun" panose="02010609030101010101" pitchFamily="49" charset="-122"/>
              </a:rPr>
              <a:t>Ø</a:t>
            </a:r>
            <a:endParaRPr lang="en-US" sz="1400" dirty="0"/>
          </a:p>
        </p:txBody>
      </p:sp>
      <p:sp>
        <p:nvSpPr>
          <p:cNvPr id="213" name="TextBox 212"/>
          <p:cNvSpPr txBox="1"/>
          <p:nvPr/>
        </p:nvSpPr>
        <p:spPr>
          <a:xfrm>
            <a:off x="5745258" y="1819473"/>
            <a:ext cx="13396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-moving forward slowly, hoping to discharge from hospital 5-7 days</a:t>
            </a:r>
            <a:endParaRPr lang="en-US" sz="1200" dirty="0"/>
          </a:p>
        </p:txBody>
      </p:sp>
      <p:sp>
        <p:nvSpPr>
          <p:cNvPr id="218" name="TextBox 217"/>
          <p:cNvSpPr txBox="1"/>
          <p:nvPr/>
        </p:nvSpPr>
        <p:spPr>
          <a:xfrm>
            <a:off x="2348433" y="198818"/>
            <a:ext cx="1752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</a:rPr>
              <a:t>Case 2: A Good Outcome</a:t>
            </a:r>
            <a:endParaRPr lang="en-US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1002502" y="815114"/>
            <a:ext cx="785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NSimSun" panose="02010609030101010101" pitchFamily="49" charset="-122"/>
                <a:ea typeface="NSimSun" panose="02010609030101010101" pitchFamily="49" charset="-122"/>
              </a:rPr>
              <a:t>Ø</a:t>
            </a:r>
            <a:endParaRPr lang="en-US" sz="1400" dirty="0"/>
          </a:p>
        </p:txBody>
      </p:sp>
      <p:cxnSp>
        <p:nvCxnSpPr>
          <p:cNvPr id="206" name="Straight Arrow Connector 205"/>
          <p:cNvCxnSpPr/>
          <p:nvPr/>
        </p:nvCxnSpPr>
        <p:spPr>
          <a:xfrm flipV="1">
            <a:off x="4142989" y="2505046"/>
            <a:ext cx="1225131" cy="173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210"/>
          <p:cNvSpPr txBox="1"/>
          <p:nvPr/>
        </p:nvSpPr>
        <p:spPr>
          <a:xfrm>
            <a:off x="6099472" y="796877"/>
            <a:ext cx="785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NSimSun" panose="02010609030101010101" pitchFamily="49" charset="-122"/>
                <a:ea typeface="NSimSun" panose="02010609030101010101" pitchFamily="49" charset="-122"/>
              </a:rPr>
              <a:t>Ø</a:t>
            </a:r>
            <a:endParaRPr lang="en-US" sz="1400" dirty="0"/>
          </a:p>
        </p:txBody>
      </p:sp>
      <p:sp>
        <p:nvSpPr>
          <p:cNvPr id="212" name="TextBox 211"/>
          <p:cNvSpPr txBox="1"/>
          <p:nvPr/>
        </p:nvSpPr>
        <p:spPr>
          <a:xfrm>
            <a:off x="4310525" y="793982"/>
            <a:ext cx="785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NSimSun" panose="02010609030101010101" pitchFamily="49" charset="-122"/>
                <a:ea typeface="NSimSun" panose="02010609030101010101" pitchFamily="49" charset="-122"/>
              </a:rPr>
              <a:t>Ø</a:t>
            </a:r>
            <a:endParaRPr lang="en-US" sz="1400" dirty="0"/>
          </a:p>
        </p:txBody>
      </p:sp>
      <p:sp>
        <p:nvSpPr>
          <p:cNvPr id="214" name="TextBox 213"/>
          <p:cNvSpPr txBox="1"/>
          <p:nvPr/>
        </p:nvSpPr>
        <p:spPr>
          <a:xfrm>
            <a:off x="5698925" y="2721224"/>
            <a:ext cx="133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-will need months of rehab</a:t>
            </a:r>
            <a:endParaRPr lang="en-US" sz="1200" dirty="0"/>
          </a:p>
        </p:txBody>
      </p:sp>
      <p:sp>
        <p:nvSpPr>
          <p:cNvPr id="215" name="TextBox 214"/>
          <p:cNvSpPr txBox="1"/>
          <p:nvPr/>
        </p:nvSpPr>
        <p:spPr>
          <a:xfrm>
            <a:off x="5733120" y="3287824"/>
            <a:ext cx="1339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-eventually home</a:t>
            </a:r>
            <a:endParaRPr lang="en-US" sz="1200" dirty="0"/>
          </a:p>
        </p:txBody>
      </p:sp>
      <p:cxnSp>
        <p:nvCxnSpPr>
          <p:cNvPr id="216" name="Straight Arrow Connector 215"/>
          <p:cNvCxnSpPr/>
          <p:nvPr/>
        </p:nvCxnSpPr>
        <p:spPr>
          <a:xfrm flipV="1">
            <a:off x="6872543" y="2119368"/>
            <a:ext cx="343638" cy="2786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Arrow Connector 216"/>
          <p:cNvCxnSpPr/>
          <p:nvPr/>
        </p:nvCxnSpPr>
        <p:spPr>
          <a:xfrm flipV="1">
            <a:off x="771232" y="2529745"/>
            <a:ext cx="1225131" cy="173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490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882</Words>
  <Application>Microsoft Office PowerPoint</Application>
  <PresentationFormat>On-screen Show (4:3)</PresentationFormat>
  <Paragraphs>242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NSimSun</vt:lpstr>
      <vt:lpstr>Arial</vt:lpstr>
      <vt:lpstr>Calibri</vt:lpstr>
      <vt:lpstr>Calibri Light</vt:lpstr>
      <vt:lpstr>Candara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Wisconsin - Madison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KARLIE HAUG</dc:creator>
  <cp:lastModifiedBy>Kyle J Bushaw</cp:lastModifiedBy>
  <cp:revision>25</cp:revision>
  <dcterms:created xsi:type="dcterms:W3CDTF">2021-11-03T18:02:23Z</dcterms:created>
  <dcterms:modified xsi:type="dcterms:W3CDTF">2022-04-06T19:44:17Z</dcterms:modified>
</cp:coreProperties>
</file>