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61" r:id="rId2"/>
    <p:sldId id="260" r:id="rId3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D9D06C46-1EDC-3D83-4406-57FCD9B11585}" name="TAYLOR BRADLEY" initials="TB" userId="S::tabradley@wisc.edu::56c6f400-809c-43ee-814e-5f0321c153b2" providerId="AD"/>
  <p188:author id="{C663BFAB-6E1D-C443-ABF0-5075C6A871E0}" name="GRETCHEN SCHWARZE" initials="GS" userId="S::schwarze@wisc.edu::bbd6967b-4698-475d-8320-022a95b606e0" providerId="AD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GRETCHEN SCHWARZE" initials="GS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0504D"/>
    <a:srgbClr val="7D7B8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425"/>
    <p:restoredTop sz="94724"/>
  </p:normalViewPr>
  <p:slideViewPr>
    <p:cSldViewPr>
      <p:cViewPr varScale="1">
        <p:scale>
          <a:sx n="96" d="100"/>
          <a:sy n="96" d="100"/>
        </p:scale>
        <p:origin x="2056" y="1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commentAuthors" Target="commentAuthors.xml"/><Relationship Id="rId10" Type="http://schemas.microsoft.com/office/2018/10/relationships/authors" Target="authors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288A59D-8BD8-413E-B02F-3DF03ACAD040}" type="datetimeFigureOut">
              <a:rPr lang="en-US" smtClean="0"/>
              <a:t>1/16/24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414463" y="1162050"/>
            <a:ext cx="4181475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73575"/>
            <a:ext cx="5607050" cy="36607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C718E03-29AB-4FA1-B23D-517B4E0E22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55740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718E03-29AB-4FA1-B23D-517B4E0E2292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861810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718E03-29AB-4FA1-B23D-517B4E0E2292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39236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1A10E5-A2A1-401F-B333-C38A3A95DA0D}" type="datetimeFigureOut">
              <a:rPr lang="en-US" smtClean="0"/>
              <a:t>1/16/24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1615A5-E686-4083-9C47-7FD6368020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36828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1A10E5-A2A1-401F-B333-C38A3A95DA0D}" type="datetimeFigureOut">
              <a:rPr lang="en-US" smtClean="0"/>
              <a:t>1/16/24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1615A5-E686-4083-9C47-7FD6368020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18647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1A10E5-A2A1-401F-B333-C38A3A95DA0D}" type="datetimeFigureOut">
              <a:rPr lang="en-US" smtClean="0"/>
              <a:t>1/16/24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1615A5-E686-4083-9C47-7FD6368020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71327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1A10E5-A2A1-401F-B333-C38A3A95DA0D}" type="datetimeFigureOut">
              <a:rPr lang="en-US" smtClean="0"/>
              <a:t>1/16/24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1615A5-E686-4083-9C47-7FD6368020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58093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1A10E5-A2A1-401F-B333-C38A3A95DA0D}" type="datetimeFigureOut">
              <a:rPr lang="en-US" smtClean="0"/>
              <a:t>1/16/24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1615A5-E686-4083-9C47-7FD6368020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56511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1A10E5-A2A1-401F-B333-C38A3A95DA0D}" type="datetimeFigureOut">
              <a:rPr lang="en-US" smtClean="0"/>
              <a:t>1/16/24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1615A5-E686-4083-9C47-7FD6368020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96436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1A10E5-A2A1-401F-B333-C38A3A95DA0D}" type="datetimeFigureOut">
              <a:rPr lang="en-US" smtClean="0"/>
              <a:t>1/16/24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1615A5-E686-4083-9C47-7FD6368020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4577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1A10E5-A2A1-401F-B333-C38A3A95DA0D}" type="datetimeFigureOut">
              <a:rPr lang="en-US" smtClean="0"/>
              <a:t>1/16/24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1615A5-E686-4083-9C47-7FD6368020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76298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1A10E5-A2A1-401F-B333-C38A3A95DA0D}" type="datetimeFigureOut">
              <a:rPr lang="en-US" smtClean="0"/>
              <a:t>1/16/24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1615A5-E686-4083-9C47-7FD6368020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19965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1A10E5-A2A1-401F-B333-C38A3A95DA0D}" type="datetimeFigureOut">
              <a:rPr lang="en-US" smtClean="0"/>
              <a:t>1/16/24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1615A5-E686-4083-9C47-7FD6368020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43677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1A10E5-A2A1-401F-B333-C38A3A95DA0D}" type="datetimeFigureOut">
              <a:rPr lang="en-US" smtClean="0"/>
              <a:t>1/16/24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1615A5-E686-4083-9C47-7FD6368020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36983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1A10E5-A2A1-401F-B333-C38A3A95DA0D}" type="datetimeFigureOut">
              <a:rPr lang="en-US" smtClean="0"/>
              <a:t>1/16/24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1615A5-E686-4083-9C47-7FD6368020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4209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/>
          <p:cNvGrpSpPr/>
          <p:nvPr/>
        </p:nvGrpSpPr>
        <p:grpSpPr>
          <a:xfrm>
            <a:off x="-156166" y="657159"/>
            <a:ext cx="5239288" cy="5280924"/>
            <a:chOff x="887679" y="1391840"/>
            <a:chExt cx="5239288" cy="5181600"/>
          </a:xfrm>
        </p:grpSpPr>
        <p:sp>
          <p:nvSpPr>
            <p:cNvPr id="18" name="Rectangle 17"/>
            <p:cNvSpPr/>
            <p:nvPr/>
          </p:nvSpPr>
          <p:spPr>
            <a:xfrm>
              <a:off x="1873813" y="1391840"/>
              <a:ext cx="3232007" cy="5181600"/>
            </a:xfrm>
            <a:prstGeom prst="rect">
              <a:avLst/>
            </a:prstGeom>
            <a:ln w="76200"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887679" y="1408725"/>
              <a:ext cx="5239288" cy="33218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>
                  <a:latin typeface="Candara" panose="020E0502030303020204" pitchFamily="34" charset="0"/>
                </a:rPr>
                <a:t>Best Case/Worst Case-ICU</a:t>
              </a:r>
            </a:p>
          </p:txBody>
        </p:sp>
      </p:grpSp>
      <p:sp>
        <p:nvSpPr>
          <p:cNvPr id="6" name="Rectangle 5"/>
          <p:cNvSpPr/>
          <p:nvPr/>
        </p:nvSpPr>
        <p:spPr>
          <a:xfrm>
            <a:off x="4775007" y="680006"/>
            <a:ext cx="3232007" cy="5262734"/>
          </a:xfrm>
          <a:prstGeom prst="rect">
            <a:avLst/>
          </a:prstGeom>
          <a:ln w="76200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spcBef>
                <a:spcPts val="600"/>
              </a:spcBef>
            </a:pPr>
            <a:endParaRPr lang="en-US" sz="1100" b="1" i="1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FF4A52F-CD4B-4AC8-85A1-D2749D60402E}"/>
              </a:ext>
            </a:extLst>
          </p:cNvPr>
          <p:cNvSpPr txBox="1"/>
          <p:nvPr/>
        </p:nvSpPr>
        <p:spPr>
          <a:xfrm>
            <a:off x="4786334" y="657159"/>
            <a:ext cx="3232008" cy="5290239"/>
          </a:xfrm>
          <a:prstGeom prst="rect">
            <a:avLst/>
          </a:prstGeom>
          <a:noFill/>
          <a:ln w="15875">
            <a:solidFill>
              <a:schemeClr val="accent4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56057DF-8D6C-4CDE-8B03-B8141246E8E8}"/>
              </a:ext>
            </a:extLst>
          </p:cNvPr>
          <p:cNvSpPr/>
          <p:nvPr/>
        </p:nvSpPr>
        <p:spPr>
          <a:xfrm>
            <a:off x="928122" y="1905000"/>
            <a:ext cx="3035693" cy="3962401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b="1" baseline="0" dirty="0">
                <a:solidFill>
                  <a:schemeClr val="tx1"/>
                </a:solidFill>
                <a:latin typeface="Segoe Print" panose="02000600000000000000" pitchFamily="2" charset="0"/>
              </a:rPr>
              <a:t> </a:t>
            </a:r>
          </a:p>
          <a:p>
            <a:pPr algn="ctr"/>
            <a:endParaRPr lang="en-US" sz="1100" baseline="0" dirty="0">
              <a:solidFill>
                <a:schemeClr val="tx1"/>
              </a:solidFill>
              <a:latin typeface="Segoe Print" panose="02000600000000000000" pitchFamily="2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9DFAE2A0-0B26-42AA-B0DD-8332AEAD0554}"/>
              </a:ext>
            </a:extLst>
          </p:cNvPr>
          <p:cNvSpPr/>
          <p:nvPr/>
        </p:nvSpPr>
        <p:spPr>
          <a:xfrm>
            <a:off x="4864682" y="5194151"/>
            <a:ext cx="3048369" cy="673249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D2D9A522-D8EA-4F68-A732-7A97AC9C2B76}"/>
              </a:ext>
            </a:extLst>
          </p:cNvPr>
          <p:cNvSpPr/>
          <p:nvPr/>
        </p:nvSpPr>
        <p:spPr>
          <a:xfrm>
            <a:off x="4864682" y="4453336"/>
            <a:ext cx="3048369" cy="673249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2D702DBB-41F4-4970-B855-F72B927F9C71}"/>
              </a:ext>
            </a:extLst>
          </p:cNvPr>
          <p:cNvSpPr txBox="1"/>
          <p:nvPr/>
        </p:nvSpPr>
        <p:spPr>
          <a:xfrm>
            <a:off x="4847577" y="4503370"/>
            <a:ext cx="3073855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000" dirty="0">
                <a:latin typeface="Candara" panose="020E0502030303020204" pitchFamily="34" charset="0"/>
              </a:rPr>
              <a:t>There is always uncertainty. You can’t predict the future. Instead, consider the </a:t>
            </a:r>
            <a:r>
              <a:rPr lang="en-US" sz="1000" b="1" dirty="0">
                <a:latin typeface="Candara" panose="020E0502030303020204" pitchFamily="34" charset="0"/>
              </a:rPr>
              <a:t>plausible</a:t>
            </a:r>
            <a:r>
              <a:rPr lang="en-US" sz="1000" dirty="0">
                <a:latin typeface="Candara" panose="020E0502030303020204" pitchFamily="34" charset="0"/>
              </a:rPr>
              <a:t> stories (Best and Worst Case) for this patient’s overall trajectory.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CC9B4BBF-07C5-4424-BA76-30374E33886D}"/>
              </a:ext>
            </a:extLst>
          </p:cNvPr>
          <p:cNvSpPr txBox="1"/>
          <p:nvPr/>
        </p:nvSpPr>
        <p:spPr>
          <a:xfrm>
            <a:off x="762666" y="934656"/>
            <a:ext cx="3401623" cy="24622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000" i="1" dirty="0">
                <a:latin typeface="Candara" panose="020E0502030303020204" pitchFamily="34" charset="0"/>
              </a:rPr>
              <a:t>A tool to use daily so everyone is on the same page</a:t>
            </a:r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EBD7A2F4-80F2-7488-762B-5D2F883D62E9}"/>
              </a:ext>
            </a:extLst>
          </p:cNvPr>
          <p:cNvGrpSpPr/>
          <p:nvPr/>
        </p:nvGrpSpPr>
        <p:grpSpPr>
          <a:xfrm>
            <a:off x="4837326" y="2952606"/>
            <a:ext cx="3232007" cy="1447800"/>
            <a:chOff x="4811349" y="3269189"/>
            <a:chExt cx="3253596" cy="1607611"/>
          </a:xfrm>
        </p:grpSpPr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B180103C-4E7C-46C9-A210-F45B3183C297}"/>
                </a:ext>
              </a:extLst>
            </p:cNvPr>
            <p:cNvSpPr/>
            <p:nvPr/>
          </p:nvSpPr>
          <p:spPr>
            <a:xfrm>
              <a:off x="4844265" y="3269189"/>
              <a:ext cx="3077168" cy="1607611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5-Point Star 1">
              <a:extLst>
                <a:ext uri="{FF2B5EF4-FFF2-40B4-BE49-F238E27FC236}">
                  <a16:creationId xmlns:a16="http://schemas.microsoft.com/office/drawing/2014/main" id="{4BAF6D94-DC93-46FA-BF49-2F40069BB9F6}"/>
                </a:ext>
              </a:extLst>
            </p:cNvPr>
            <p:cNvSpPr/>
            <p:nvPr/>
          </p:nvSpPr>
          <p:spPr>
            <a:xfrm>
              <a:off x="5116650" y="3838275"/>
              <a:ext cx="176436" cy="165028"/>
            </a:xfrm>
            <a:prstGeom prst="star5">
              <a:avLst/>
            </a:prstGeom>
            <a:solidFill>
              <a:schemeClr val="accent4">
                <a:lumMod val="20000"/>
                <a:lumOff val="8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1D01C540-E5A7-4D83-ACDC-304D275A3650}"/>
                </a:ext>
              </a:extLst>
            </p:cNvPr>
            <p:cNvSpPr/>
            <p:nvPr/>
          </p:nvSpPr>
          <p:spPr>
            <a:xfrm>
              <a:off x="5157090" y="4162192"/>
              <a:ext cx="119719" cy="116449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  <a:ln w="28575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19D24E54-FF30-4154-B997-79933EE502DC}"/>
                </a:ext>
              </a:extLst>
            </p:cNvPr>
            <p:cNvSpPr txBox="1"/>
            <p:nvPr/>
          </p:nvSpPr>
          <p:spPr>
            <a:xfrm>
              <a:off x="5286215" y="3777213"/>
              <a:ext cx="2667000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200" dirty="0">
                  <a:latin typeface="Candara" panose="020E0502030303020204" pitchFamily="34" charset="0"/>
                </a:rPr>
                <a:t>“</a:t>
              </a:r>
              <a:r>
                <a:rPr lang="en-US" sz="1000" dirty="0">
                  <a:latin typeface="Candara" panose="020E0502030303020204" pitchFamily="34" charset="0"/>
                </a:rPr>
                <a:t>Here’s what we are hoping for…”</a:t>
              </a:r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E4C10DDD-5E29-4201-A82F-D4258976EF3C}"/>
                </a:ext>
              </a:extLst>
            </p:cNvPr>
            <p:cNvSpPr txBox="1"/>
            <p:nvPr/>
          </p:nvSpPr>
          <p:spPr>
            <a:xfrm>
              <a:off x="5288137" y="4109425"/>
              <a:ext cx="2776808" cy="24622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000" dirty="0">
                  <a:latin typeface="Candara" panose="020E0502030303020204" pitchFamily="34" charset="0"/>
                </a:rPr>
                <a:t>“Here’s what we are worried about…”</a:t>
              </a:r>
            </a:p>
          </p:txBody>
        </p: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7AD27AFE-89B3-4910-8FF6-A89E54CE6EF1}"/>
                </a:ext>
              </a:extLst>
            </p:cNvPr>
            <p:cNvSpPr txBox="1"/>
            <p:nvPr/>
          </p:nvSpPr>
          <p:spPr>
            <a:xfrm>
              <a:off x="4811349" y="4440915"/>
              <a:ext cx="3174806" cy="4001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sz="1000" i="1" dirty="0">
                  <a:latin typeface="Candara" panose="020E0502030303020204" pitchFamily="34" charset="0"/>
                </a:rPr>
                <a:t>Help them see the connection between the events and how the story changes over time</a:t>
              </a: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CCBE14AE-AAD4-49DA-80E3-FD56A0721516}"/>
                </a:ext>
              </a:extLst>
            </p:cNvPr>
            <p:cNvSpPr txBox="1"/>
            <p:nvPr/>
          </p:nvSpPr>
          <p:spPr>
            <a:xfrm>
              <a:off x="4846901" y="3269743"/>
              <a:ext cx="3103702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dirty="0">
                  <a:latin typeface="Candara" panose="020E0502030303020204" pitchFamily="34" charset="0"/>
                </a:rPr>
                <a:t>When </a:t>
              </a:r>
              <a:r>
                <a:rPr lang="en-US" sz="1100" b="1" dirty="0">
                  <a:latin typeface="Candara" panose="020E0502030303020204" pitchFamily="34" charset="0"/>
                </a:rPr>
                <a:t>talking to families</a:t>
              </a:r>
              <a:r>
                <a:rPr lang="en-US" sz="1100" dirty="0">
                  <a:latin typeface="Candara" panose="020E0502030303020204" pitchFamily="34" charset="0"/>
                </a:rPr>
                <a:t>, you can use the graphic aid to point out: </a:t>
              </a:r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03AF9782-C210-B662-D7E9-D4319D3B2F78}"/>
              </a:ext>
            </a:extLst>
          </p:cNvPr>
          <p:cNvGrpSpPr/>
          <p:nvPr/>
        </p:nvGrpSpPr>
        <p:grpSpPr>
          <a:xfrm>
            <a:off x="990600" y="1981200"/>
            <a:ext cx="2946313" cy="3803468"/>
            <a:chOff x="990600" y="2063772"/>
            <a:chExt cx="2946313" cy="3803468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AFED2B4A-9DB3-A59D-370E-AC1D8C1C0D1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990600" y="2063772"/>
              <a:ext cx="2382130" cy="3803468"/>
            </a:xfrm>
            <a:prstGeom prst="rect">
              <a:avLst/>
            </a:prstGeom>
          </p:spPr>
        </p:pic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01F2EACC-CC50-4BFA-9C2A-6BE6F0E5A60B}"/>
                </a:ext>
              </a:extLst>
            </p:cNvPr>
            <p:cNvCxnSpPr>
              <a:cxnSpLocks/>
              <a:endCxn id="49" idx="0"/>
            </p:cNvCxnSpPr>
            <p:nvPr/>
          </p:nvCxnSpPr>
          <p:spPr>
            <a:xfrm>
              <a:off x="2338810" y="3374157"/>
              <a:ext cx="6648" cy="2252948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9" name="Rectangle 48">
              <a:extLst>
                <a:ext uri="{FF2B5EF4-FFF2-40B4-BE49-F238E27FC236}">
                  <a16:creationId xmlns:a16="http://schemas.microsoft.com/office/drawing/2014/main" id="{C43F9EF9-8AFE-412C-828C-530871E0D0F8}"/>
                </a:ext>
              </a:extLst>
            </p:cNvPr>
            <p:cNvSpPr/>
            <p:nvPr/>
          </p:nvSpPr>
          <p:spPr>
            <a:xfrm>
              <a:off x="2262860" y="5627105"/>
              <a:ext cx="165196" cy="152399"/>
            </a:xfrm>
            <a:prstGeom prst="rect">
              <a:avLst/>
            </a:prstGeom>
            <a:ln w="28575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5-Point Star 10">
              <a:extLst>
                <a:ext uri="{FF2B5EF4-FFF2-40B4-BE49-F238E27FC236}">
                  <a16:creationId xmlns:a16="http://schemas.microsoft.com/office/drawing/2014/main" id="{C653E4FE-5EDC-4C22-87AA-E34814F0C0EB}"/>
                </a:ext>
              </a:extLst>
            </p:cNvPr>
            <p:cNvSpPr/>
            <p:nvPr/>
          </p:nvSpPr>
          <p:spPr>
            <a:xfrm>
              <a:off x="2200711" y="3148281"/>
              <a:ext cx="293719" cy="289122"/>
            </a:xfrm>
            <a:prstGeom prst="star5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6BCDA733-E805-4FC0-A332-D477BA7174FB}"/>
                </a:ext>
              </a:extLst>
            </p:cNvPr>
            <p:cNvSpPr txBox="1"/>
            <p:nvPr/>
          </p:nvSpPr>
          <p:spPr>
            <a:xfrm>
              <a:off x="2915499" y="2143050"/>
              <a:ext cx="995063" cy="461665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800" dirty="0">
                  <a:latin typeface="Candara" panose="020E0502030303020204" pitchFamily="34" charset="0"/>
                </a:rPr>
                <a:t>Note </a:t>
              </a:r>
              <a:r>
                <a:rPr lang="en-US" sz="800" b="1" i="1" dirty="0">
                  <a:latin typeface="Candara" panose="020E0502030303020204" pitchFamily="34" charset="0"/>
                </a:rPr>
                <a:t>major</a:t>
              </a:r>
              <a:r>
                <a:rPr lang="en-US" sz="800" b="1" dirty="0">
                  <a:latin typeface="Candara" panose="020E0502030303020204" pitchFamily="34" charset="0"/>
                </a:rPr>
                <a:t> events </a:t>
              </a:r>
              <a:r>
                <a:rPr lang="en-US" sz="800" dirty="0">
                  <a:latin typeface="Candara" panose="020E0502030303020204" pitchFamily="34" charset="0"/>
                </a:rPr>
                <a:t>that change the patient’s outlook</a:t>
              </a:r>
              <a:endParaRPr lang="en-US" sz="800" dirty="0"/>
            </a:p>
          </p:txBody>
        </p:sp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5643DF98-0985-4DE9-866D-4A1E99D61918}"/>
                </a:ext>
              </a:extLst>
            </p:cNvPr>
            <p:cNvSpPr txBox="1"/>
            <p:nvPr/>
          </p:nvSpPr>
          <p:spPr>
            <a:xfrm>
              <a:off x="2512516" y="2660064"/>
              <a:ext cx="1424397" cy="1769715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000" b="1" u="sng" dirty="0">
                  <a:latin typeface="Candara" panose="020E0502030303020204" pitchFamily="34" charset="0"/>
                </a:rPr>
                <a:t>Best Case</a:t>
              </a:r>
              <a:endParaRPr lang="en-US" sz="1000" u="sng" dirty="0">
                <a:latin typeface="Candara" panose="020E0502030303020204" pitchFamily="34" charset="0"/>
              </a:endParaRPr>
            </a:p>
            <a:p>
              <a:pPr marL="171450" indent="-171450">
                <a:buFont typeface="Arial" panose="020B0604020202020204" pitchFamily="34" charset="0"/>
                <a:buChar char="•"/>
              </a:pPr>
              <a:r>
                <a:rPr lang="en-US" sz="900" dirty="0">
                  <a:latin typeface="Candara" panose="020E0502030303020204" pitchFamily="34" charset="0"/>
                </a:rPr>
                <a:t>Time in ICU, hospital, post-acute care</a:t>
              </a:r>
            </a:p>
            <a:p>
              <a:pPr marL="171450" indent="-171450">
                <a:buFont typeface="Arial" panose="020B0604020202020204" pitchFamily="34" charset="0"/>
                <a:buChar char="•"/>
              </a:pPr>
              <a:r>
                <a:rPr lang="en-US" sz="900" dirty="0">
                  <a:latin typeface="Candara" panose="020E0502030303020204" pitchFamily="34" charset="0"/>
                </a:rPr>
                <a:t>Need for future operations/major interventions</a:t>
              </a:r>
            </a:p>
            <a:p>
              <a:pPr marL="171450" indent="-171450">
                <a:buFont typeface="Arial" panose="020B0604020202020204" pitchFamily="34" charset="0"/>
                <a:buChar char="•"/>
              </a:pPr>
              <a:r>
                <a:rPr lang="en-US" sz="900" dirty="0">
                  <a:latin typeface="Candara" panose="020E0502030303020204" pitchFamily="34" charset="0"/>
                </a:rPr>
                <a:t>Where they will go after hospital</a:t>
              </a:r>
            </a:p>
            <a:p>
              <a:pPr marL="171450" indent="-171450">
                <a:buFont typeface="Arial" panose="020B0604020202020204" pitchFamily="34" charset="0"/>
                <a:buChar char="•"/>
              </a:pPr>
              <a:r>
                <a:rPr lang="en-US" sz="900" dirty="0">
                  <a:latin typeface="Candara" panose="020E0502030303020204" pitchFamily="34" charset="0"/>
                </a:rPr>
                <a:t>If they will go home eventually</a:t>
              </a:r>
            </a:p>
            <a:p>
              <a:pPr marL="171450" indent="-171450">
                <a:buFont typeface="Arial" panose="020B0604020202020204" pitchFamily="34" charset="0"/>
                <a:buChar char="•"/>
              </a:pPr>
              <a:r>
                <a:rPr lang="en-US" sz="900" dirty="0">
                  <a:latin typeface="Candara" panose="020E0502030303020204" pitchFamily="34" charset="0"/>
                </a:rPr>
                <a:t>Functional status in short and long-term</a:t>
              </a:r>
            </a:p>
          </p:txBody>
        </p:sp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418556C4-CFF7-4826-B1C0-6C8B40E579E4}"/>
                </a:ext>
              </a:extLst>
            </p:cNvPr>
            <p:cNvSpPr txBox="1"/>
            <p:nvPr/>
          </p:nvSpPr>
          <p:spPr>
            <a:xfrm>
              <a:off x="2467458" y="5143221"/>
              <a:ext cx="1454999" cy="66172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000" b="1" u="sng" dirty="0">
                  <a:latin typeface="Candara" panose="020E0502030303020204" pitchFamily="34" charset="0"/>
                </a:rPr>
                <a:t>Worst Case</a:t>
              </a:r>
            </a:p>
            <a:p>
              <a:r>
                <a:rPr lang="en-US" sz="900" dirty="0">
                  <a:latin typeface="Candara" panose="020E0502030303020204" pitchFamily="34" charset="0"/>
                </a:rPr>
                <a:t>What it looks like for the patient if things don’t go the way we’d hoped</a:t>
              </a:r>
            </a:p>
          </p:txBody>
        </p:sp>
        <p:cxnSp>
          <p:nvCxnSpPr>
            <p:cNvPr id="55" name="Straight Arrow Connector 54">
              <a:extLst>
                <a:ext uri="{FF2B5EF4-FFF2-40B4-BE49-F238E27FC236}">
                  <a16:creationId xmlns:a16="http://schemas.microsoft.com/office/drawing/2014/main" id="{B5D7FFB3-7F1C-4CA5-A634-9C27186789E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686930" y="2289379"/>
              <a:ext cx="304800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27" name="Rectangle 26">
            <a:extLst>
              <a:ext uri="{FF2B5EF4-FFF2-40B4-BE49-F238E27FC236}">
                <a16:creationId xmlns:a16="http://schemas.microsoft.com/office/drawing/2014/main" id="{D40742D3-09D3-AB9F-B614-EFBC5166F318}"/>
              </a:ext>
            </a:extLst>
          </p:cNvPr>
          <p:cNvSpPr/>
          <p:nvPr/>
        </p:nvSpPr>
        <p:spPr>
          <a:xfrm>
            <a:off x="928121" y="1198602"/>
            <a:ext cx="1891279" cy="63019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sysClr val="windowText" lastClr="000000"/>
                </a:solidFill>
              </a:rPr>
              <a:t>BC/WC-ICU is ideal for patients in the ICU for ≥3 days.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0A17CF8A-F7D6-7E73-DF29-2FFBA22FA123}"/>
              </a:ext>
            </a:extLst>
          </p:cNvPr>
          <p:cNvSpPr/>
          <p:nvPr/>
        </p:nvSpPr>
        <p:spPr>
          <a:xfrm>
            <a:off x="2886702" y="1198601"/>
            <a:ext cx="1077113" cy="630197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i="1" dirty="0">
                <a:solidFill>
                  <a:sysClr val="windowText" lastClr="000000"/>
                </a:solidFill>
              </a:rPr>
              <a:t>Study criteria:</a:t>
            </a:r>
          </a:p>
          <a:p>
            <a:pPr algn="ctr"/>
            <a:r>
              <a:rPr lang="en-US" sz="900" i="1" dirty="0">
                <a:solidFill>
                  <a:sysClr val="windowText" lastClr="000000"/>
                </a:solidFill>
              </a:rPr>
              <a:t>• age </a:t>
            </a:r>
            <a:r>
              <a:rPr lang="en-US" sz="900" dirty="0">
                <a:solidFill>
                  <a:sysClr val="windowText" lastClr="000000"/>
                </a:solidFill>
              </a:rPr>
              <a:t>≥ </a:t>
            </a:r>
            <a:r>
              <a:rPr lang="en-US" sz="900" i="1" dirty="0">
                <a:solidFill>
                  <a:sysClr val="windowText" lastClr="000000"/>
                </a:solidFill>
              </a:rPr>
              <a:t>50yo</a:t>
            </a:r>
          </a:p>
          <a:p>
            <a:pPr algn="ctr"/>
            <a:r>
              <a:rPr lang="en-US" sz="900" i="1" dirty="0">
                <a:solidFill>
                  <a:sysClr val="windowText" lastClr="000000"/>
                </a:solidFill>
              </a:rPr>
              <a:t>• traumatic injury</a:t>
            </a:r>
          </a:p>
          <a:p>
            <a:pPr algn="ctr"/>
            <a:r>
              <a:rPr lang="en-US" sz="900" i="1" dirty="0">
                <a:solidFill>
                  <a:sysClr val="windowText" lastClr="000000"/>
                </a:solidFill>
              </a:rPr>
              <a:t>• ICU </a:t>
            </a:r>
            <a:r>
              <a:rPr lang="en-US" sz="900" dirty="0">
                <a:solidFill>
                  <a:sysClr val="windowText" lastClr="000000"/>
                </a:solidFill>
              </a:rPr>
              <a:t>≥ </a:t>
            </a:r>
            <a:r>
              <a:rPr lang="en-US" sz="900" i="1" dirty="0">
                <a:solidFill>
                  <a:sysClr val="windowText" lastClr="000000"/>
                </a:solidFill>
              </a:rPr>
              <a:t>3 days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524E719A-4C80-88EA-F179-FB46C24ED4B5}"/>
              </a:ext>
            </a:extLst>
          </p:cNvPr>
          <p:cNvSpPr txBox="1"/>
          <p:nvPr/>
        </p:nvSpPr>
        <p:spPr>
          <a:xfrm>
            <a:off x="4944478" y="5209699"/>
            <a:ext cx="2893063" cy="6514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spcAft>
                <a:spcPts val="200"/>
              </a:spcAft>
            </a:pPr>
            <a:r>
              <a:rPr lang="en-US" sz="1100" b="1" dirty="0">
                <a:latin typeface="Candara" panose="020E0502030303020204" pitchFamily="34" charset="0"/>
              </a:rPr>
              <a:t>For more information:</a:t>
            </a:r>
          </a:p>
          <a:p>
            <a:pPr algn="ctr">
              <a:spcAft>
                <a:spcPts val="200"/>
              </a:spcAft>
            </a:pPr>
            <a:r>
              <a:rPr lang="en-US" sz="1100" dirty="0">
                <a:latin typeface="Candara" panose="020E0502030303020204" pitchFamily="34" charset="0"/>
              </a:rPr>
              <a:t>Visit: </a:t>
            </a:r>
            <a:r>
              <a:rPr lang="en-US" sz="1100" dirty="0" err="1">
                <a:latin typeface="Candara" panose="020E0502030303020204" pitchFamily="34" charset="0"/>
              </a:rPr>
              <a:t>www.patientpreferences.org</a:t>
            </a:r>
            <a:r>
              <a:rPr lang="en-US" sz="1100" dirty="0">
                <a:latin typeface="Candara" panose="020E0502030303020204" pitchFamily="34" charset="0"/>
              </a:rPr>
              <a:t>/</a:t>
            </a:r>
            <a:r>
              <a:rPr lang="en-US" sz="1100" dirty="0" err="1">
                <a:latin typeface="Candara" panose="020E0502030303020204" pitchFamily="34" charset="0"/>
              </a:rPr>
              <a:t>bcwc-icu</a:t>
            </a:r>
            <a:endParaRPr lang="en-US" sz="1100" dirty="0">
              <a:latin typeface="Candara" panose="020E0502030303020204" pitchFamily="34" charset="0"/>
            </a:endParaRPr>
          </a:p>
          <a:p>
            <a:pPr algn="ctr">
              <a:spcAft>
                <a:spcPts val="200"/>
              </a:spcAft>
            </a:pPr>
            <a:r>
              <a:rPr lang="en-US" sz="1100" dirty="0">
                <a:latin typeface="Candara" panose="020E0502030303020204" pitchFamily="34" charset="0"/>
              </a:rPr>
              <a:t>Contact: </a:t>
            </a:r>
            <a:r>
              <a:rPr lang="en-US" sz="1100" dirty="0" err="1">
                <a:latin typeface="Candara" panose="020E0502030303020204" pitchFamily="34" charset="0"/>
              </a:rPr>
              <a:t>BCWC.trauma@surgery.wisc.edu</a:t>
            </a:r>
            <a:endParaRPr lang="en-US" sz="1100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7B2F51E1-6A4A-49B4-4009-49A559CFC8D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32432" y="750796"/>
            <a:ext cx="2955308" cy="2169558"/>
          </a:xfrm>
          <a:prstGeom prst="rect">
            <a:avLst/>
          </a:prstGeom>
        </p:spPr>
      </p:pic>
      <p:sp>
        <p:nvSpPr>
          <p:cNvPr id="4" name="5-Point Star 10">
            <a:extLst>
              <a:ext uri="{FF2B5EF4-FFF2-40B4-BE49-F238E27FC236}">
                <a16:creationId xmlns:a16="http://schemas.microsoft.com/office/drawing/2014/main" id="{EB44F9FC-9BC5-DCC4-C3E2-ACC3141DEECD}"/>
              </a:ext>
            </a:extLst>
          </p:cNvPr>
          <p:cNvSpPr/>
          <p:nvPr/>
        </p:nvSpPr>
        <p:spPr>
          <a:xfrm>
            <a:off x="5555851" y="1460480"/>
            <a:ext cx="152400" cy="136874"/>
          </a:xfrm>
          <a:prstGeom prst="star5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5-Point Star 10">
            <a:extLst>
              <a:ext uri="{FF2B5EF4-FFF2-40B4-BE49-F238E27FC236}">
                <a16:creationId xmlns:a16="http://schemas.microsoft.com/office/drawing/2014/main" id="{82CD3F36-5BE7-FA56-7F9F-8EA0998E775C}"/>
              </a:ext>
            </a:extLst>
          </p:cNvPr>
          <p:cNvSpPr/>
          <p:nvPr/>
        </p:nvSpPr>
        <p:spPr>
          <a:xfrm>
            <a:off x="6105464" y="1459400"/>
            <a:ext cx="152400" cy="136866"/>
          </a:xfrm>
          <a:prstGeom prst="star5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5-Point Star 10">
            <a:extLst>
              <a:ext uri="{FF2B5EF4-FFF2-40B4-BE49-F238E27FC236}">
                <a16:creationId xmlns:a16="http://schemas.microsoft.com/office/drawing/2014/main" id="{2B9489B8-5E6F-19A5-4818-88264ECFC396}"/>
              </a:ext>
            </a:extLst>
          </p:cNvPr>
          <p:cNvSpPr/>
          <p:nvPr/>
        </p:nvSpPr>
        <p:spPr>
          <a:xfrm>
            <a:off x="6684538" y="1458784"/>
            <a:ext cx="152400" cy="136874"/>
          </a:xfrm>
          <a:prstGeom prst="star5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5-Point Star 10">
            <a:extLst>
              <a:ext uri="{FF2B5EF4-FFF2-40B4-BE49-F238E27FC236}">
                <a16:creationId xmlns:a16="http://schemas.microsoft.com/office/drawing/2014/main" id="{9A87F290-D769-EAA5-703F-796F407313D5}"/>
              </a:ext>
            </a:extLst>
          </p:cNvPr>
          <p:cNvSpPr/>
          <p:nvPr/>
        </p:nvSpPr>
        <p:spPr>
          <a:xfrm>
            <a:off x="5036035" y="1255110"/>
            <a:ext cx="152400" cy="136874"/>
          </a:xfrm>
          <a:prstGeom prst="star5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5-Point Star 14">
            <a:extLst>
              <a:ext uri="{FF2B5EF4-FFF2-40B4-BE49-F238E27FC236}">
                <a16:creationId xmlns:a16="http://schemas.microsoft.com/office/drawing/2014/main" id="{7A52CBD6-61EB-6A48-8E57-BA4393A41920}"/>
              </a:ext>
            </a:extLst>
          </p:cNvPr>
          <p:cNvSpPr/>
          <p:nvPr/>
        </p:nvSpPr>
        <p:spPr>
          <a:xfrm>
            <a:off x="7239000" y="1836563"/>
            <a:ext cx="152400" cy="136874"/>
          </a:xfrm>
          <a:prstGeom prst="star5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C9599A2-DA19-EBAF-9849-D3E4A0A39345}"/>
              </a:ext>
            </a:extLst>
          </p:cNvPr>
          <p:cNvSpPr txBox="1"/>
          <p:nvPr/>
        </p:nvSpPr>
        <p:spPr>
          <a:xfrm>
            <a:off x="5141990" y="1169658"/>
            <a:ext cx="457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00" dirty="0"/>
              <a:t>best case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A6988D37-4193-082C-4A6E-0B5C92204C77}"/>
              </a:ext>
            </a:extLst>
          </p:cNvPr>
          <p:cNvSpPr txBox="1"/>
          <p:nvPr/>
        </p:nvSpPr>
        <p:spPr>
          <a:xfrm>
            <a:off x="5671511" y="1373945"/>
            <a:ext cx="457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00" dirty="0"/>
              <a:t>best case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E70B2D18-FF67-813B-D59C-46BA43274D0D}"/>
              </a:ext>
            </a:extLst>
          </p:cNvPr>
          <p:cNvSpPr txBox="1"/>
          <p:nvPr/>
        </p:nvSpPr>
        <p:spPr>
          <a:xfrm>
            <a:off x="7315200" y="1745783"/>
            <a:ext cx="457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00" dirty="0"/>
              <a:t>best case</a:t>
            </a:r>
          </a:p>
        </p:txBody>
      </p: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D96F6CD5-C8B4-D5F5-4691-5F27BDA1F34D}"/>
              </a:ext>
            </a:extLst>
          </p:cNvPr>
          <p:cNvCxnSpPr>
            <a:cxnSpLocks/>
          </p:cNvCxnSpPr>
          <p:nvPr/>
        </p:nvCxnSpPr>
        <p:spPr>
          <a:xfrm flipV="1">
            <a:off x="6305161" y="1527221"/>
            <a:ext cx="328531" cy="612"/>
          </a:xfrm>
          <a:prstGeom prst="straightConnector1">
            <a:avLst/>
          </a:prstGeom>
          <a:ln>
            <a:solidFill>
              <a:schemeClr val="tx1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06668A2A-5A94-4FD7-3F03-518F4DBE5081}"/>
              </a:ext>
            </a:extLst>
          </p:cNvPr>
          <p:cNvCxnSpPr/>
          <p:nvPr/>
        </p:nvCxnSpPr>
        <p:spPr>
          <a:xfrm>
            <a:off x="5791200" y="2856514"/>
            <a:ext cx="295370" cy="0"/>
          </a:xfrm>
          <a:prstGeom prst="straightConnector1">
            <a:avLst/>
          </a:prstGeom>
          <a:ln>
            <a:solidFill>
              <a:schemeClr val="tx1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F87E228A-BB27-F79B-E6AD-25409381EA83}"/>
              </a:ext>
            </a:extLst>
          </p:cNvPr>
          <p:cNvCxnSpPr/>
          <p:nvPr/>
        </p:nvCxnSpPr>
        <p:spPr>
          <a:xfrm>
            <a:off x="6334030" y="2856514"/>
            <a:ext cx="295370" cy="0"/>
          </a:xfrm>
          <a:prstGeom prst="straightConnector1">
            <a:avLst/>
          </a:prstGeom>
          <a:ln>
            <a:solidFill>
              <a:schemeClr val="tx1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B7F45A74-334D-ABB7-99E0-D8F2AEA22BC0}"/>
              </a:ext>
            </a:extLst>
          </p:cNvPr>
          <p:cNvCxnSpPr/>
          <p:nvPr/>
        </p:nvCxnSpPr>
        <p:spPr>
          <a:xfrm>
            <a:off x="6867430" y="2856514"/>
            <a:ext cx="295370" cy="0"/>
          </a:xfrm>
          <a:prstGeom prst="straightConnector1">
            <a:avLst/>
          </a:prstGeom>
          <a:ln>
            <a:solidFill>
              <a:schemeClr val="tx1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>
            <a:extLst>
              <a:ext uri="{FF2B5EF4-FFF2-40B4-BE49-F238E27FC236}">
                <a16:creationId xmlns:a16="http://schemas.microsoft.com/office/drawing/2014/main" id="{0E860E18-E0B4-E238-2190-6525F9FA12D8}"/>
              </a:ext>
            </a:extLst>
          </p:cNvPr>
          <p:cNvSpPr txBox="1"/>
          <p:nvPr/>
        </p:nvSpPr>
        <p:spPr>
          <a:xfrm>
            <a:off x="5181600" y="2664023"/>
            <a:ext cx="45045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00" dirty="0"/>
              <a:t>worst case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1C96ABC0-57A8-E08B-CE03-E42CA1BFFDE1}"/>
              </a:ext>
            </a:extLst>
          </p:cNvPr>
          <p:cNvSpPr txBox="1"/>
          <p:nvPr/>
        </p:nvSpPr>
        <p:spPr>
          <a:xfrm>
            <a:off x="5181600" y="958334"/>
            <a:ext cx="362600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" dirty="0"/>
              <a:t>event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51939382-A313-B55F-0637-85E11BAF1285}"/>
              </a:ext>
            </a:extLst>
          </p:cNvPr>
          <p:cNvSpPr txBox="1"/>
          <p:nvPr/>
        </p:nvSpPr>
        <p:spPr>
          <a:xfrm>
            <a:off x="5715000" y="958334"/>
            <a:ext cx="362600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" dirty="0"/>
              <a:t>event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5C58CE38-2AE3-0F23-7083-542239D756A5}"/>
              </a:ext>
            </a:extLst>
          </p:cNvPr>
          <p:cNvSpPr txBox="1"/>
          <p:nvPr/>
        </p:nvSpPr>
        <p:spPr>
          <a:xfrm>
            <a:off x="6279269" y="958334"/>
            <a:ext cx="460382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" dirty="0"/>
              <a:t>no event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6350218E-035C-ACE4-137C-A4DB8ADE3451}"/>
              </a:ext>
            </a:extLst>
          </p:cNvPr>
          <p:cNvSpPr txBox="1"/>
          <p:nvPr/>
        </p:nvSpPr>
        <p:spPr>
          <a:xfrm>
            <a:off x="6850638" y="958334"/>
            <a:ext cx="460382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" dirty="0"/>
              <a:t>no event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EF6B7F49-345F-8DF3-07FB-1310B3300BF3}"/>
              </a:ext>
            </a:extLst>
          </p:cNvPr>
          <p:cNvSpPr txBox="1"/>
          <p:nvPr/>
        </p:nvSpPr>
        <p:spPr>
          <a:xfrm>
            <a:off x="7409800" y="958334"/>
            <a:ext cx="362600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" dirty="0"/>
              <a:t>event</a:t>
            </a:r>
          </a:p>
        </p:txBody>
      </p:sp>
    </p:spTree>
    <p:extLst>
      <p:ext uri="{BB962C8B-B14F-4D97-AF65-F5344CB8AC3E}">
        <p14:creationId xmlns:p14="http://schemas.microsoft.com/office/powerpoint/2010/main" val="29625640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/>
          <p:cNvGrpSpPr/>
          <p:nvPr/>
        </p:nvGrpSpPr>
        <p:grpSpPr>
          <a:xfrm>
            <a:off x="-156166" y="657159"/>
            <a:ext cx="5239288" cy="5280924"/>
            <a:chOff x="887679" y="1391840"/>
            <a:chExt cx="5239288" cy="5181600"/>
          </a:xfrm>
        </p:grpSpPr>
        <p:sp>
          <p:nvSpPr>
            <p:cNvPr id="18" name="Rectangle 17"/>
            <p:cNvSpPr/>
            <p:nvPr/>
          </p:nvSpPr>
          <p:spPr>
            <a:xfrm>
              <a:off x="1873813" y="1391840"/>
              <a:ext cx="3232007" cy="5181600"/>
            </a:xfrm>
            <a:prstGeom prst="rect">
              <a:avLst/>
            </a:prstGeom>
            <a:ln w="76200"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887679" y="1408725"/>
              <a:ext cx="5239288" cy="33218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>
                  <a:latin typeface="Candara" panose="020E0502030303020204" pitchFamily="34" charset="0"/>
                </a:rPr>
                <a:t>Best Case/Worst Case-ICU</a:t>
              </a:r>
            </a:p>
          </p:txBody>
        </p:sp>
      </p:grpSp>
      <p:pic>
        <p:nvPicPr>
          <p:cNvPr id="4" name="Picture 3">
            <a:extLst>
              <a:ext uri="{FF2B5EF4-FFF2-40B4-BE49-F238E27FC236}">
                <a16:creationId xmlns:a16="http://schemas.microsoft.com/office/drawing/2014/main" id="{AABB9C90-180A-4716-B56E-2ABCA47483C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9903" y="1204305"/>
            <a:ext cx="2194162" cy="3613666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4775007" y="680006"/>
            <a:ext cx="3232007" cy="5262734"/>
          </a:xfrm>
          <a:prstGeom prst="rect">
            <a:avLst/>
          </a:prstGeom>
          <a:ln w="76200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spcBef>
                <a:spcPts val="600"/>
              </a:spcBef>
            </a:pPr>
            <a:endParaRPr lang="en-US" sz="1100" b="1" i="1" dirty="0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777A55A5-A3DC-4070-A67B-D8F0D07BDD35}"/>
              </a:ext>
            </a:extLst>
          </p:cNvPr>
          <p:cNvGrpSpPr/>
          <p:nvPr/>
        </p:nvGrpSpPr>
        <p:grpSpPr>
          <a:xfrm>
            <a:off x="4773654" y="657159"/>
            <a:ext cx="3244688" cy="5290239"/>
            <a:chOff x="5634844" y="2437626"/>
            <a:chExt cx="1476459" cy="1776648"/>
          </a:xfrm>
        </p:grpSpPr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CFF4A52F-CD4B-4AC8-85A1-D2749D60402E}"/>
                </a:ext>
              </a:extLst>
            </p:cNvPr>
            <p:cNvSpPr txBox="1"/>
            <p:nvPr/>
          </p:nvSpPr>
          <p:spPr>
            <a:xfrm>
              <a:off x="5640614" y="2437626"/>
              <a:ext cx="1470689" cy="1776648"/>
            </a:xfrm>
            <a:prstGeom prst="rect">
              <a:avLst/>
            </a:prstGeom>
            <a:noFill/>
            <a:ln w="15875">
              <a:solidFill>
                <a:schemeClr val="accent4">
                  <a:lumMod val="60000"/>
                  <a:lumOff val="40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endParaRPr lang="en-US" dirty="0"/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0F724139-0F25-4653-AA6D-0C5645C3170F}"/>
                </a:ext>
              </a:extLst>
            </p:cNvPr>
            <p:cNvSpPr txBox="1"/>
            <p:nvPr/>
          </p:nvSpPr>
          <p:spPr>
            <a:xfrm>
              <a:off x="5634844" y="2480086"/>
              <a:ext cx="1470689" cy="113698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>
                  <a:latin typeface="Candara" panose="020E0502030303020204" pitchFamily="34" charset="0"/>
                </a:rPr>
                <a:t>Using Best Case/Worst Case-ICU</a:t>
              </a:r>
            </a:p>
          </p:txBody>
        </p:sp>
      </p:grpSp>
      <p:sp>
        <p:nvSpPr>
          <p:cNvPr id="5" name="Rectangle 4">
            <a:extLst>
              <a:ext uri="{FF2B5EF4-FFF2-40B4-BE49-F238E27FC236}">
                <a16:creationId xmlns:a16="http://schemas.microsoft.com/office/drawing/2014/main" id="{E56057DF-8D6C-4CDE-8B03-B8141246E8E8}"/>
              </a:ext>
            </a:extLst>
          </p:cNvPr>
          <p:cNvSpPr/>
          <p:nvPr/>
        </p:nvSpPr>
        <p:spPr>
          <a:xfrm>
            <a:off x="928122" y="1170151"/>
            <a:ext cx="3035693" cy="3866151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b="1" baseline="0" dirty="0">
                <a:solidFill>
                  <a:schemeClr val="tx1"/>
                </a:solidFill>
                <a:latin typeface="Segoe Print" panose="02000600000000000000" pitchFamily="2" charset="0"/>
              </a:rPr>
              <a:t> </a:t>
            </a:r>
          </a:p>
          <a:p>
            <a:pPr algn="ctr"/>
            <a:endParaRPr lang="en-US" sz="1100" baseline="0" dirty="0">
              <a:solidFill>
                <a:schemeClr val="tx1"/>
              </a:solidFill>
              <a:latin typeface="Segoe Print" panose="02000600000000000000" pitchFamily="2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D04742B-44BD-45B6-8FBC-3A2B4DC57591}"/>
              </a:ext>
            </a:extLst>
          </p:cNvPr>
          <p:cNvSpPr/>
          <p:nvPr/>
        </p:nvSpPr>
        <p:spPr>
          <a:xfrm>
            <a:off x="928124" y="5108169"/>
            <a:ext cx="3035693" cy="738675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b="1" dirty="0">
              <a:solidFill>
                <a:schemeClr val="tx1"/>
              </a:solidFill>
              <a:latin typeface="Segoe Print" panose="02000600000000000000" pitchFamily="2" charset="0"/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B180103C-4E7C-46C9-A210-F45B3183C297}"/>
              </a:ext>
            </a:extLst>
          </p:cNvPr>
          <p:cNvSpPr/>
          <p:nvPr/>
        </p:nvSpPr>
        <p:spPr>
          <a:xfrm>
            <a:off x="4844265" y="3269189"/>
            <a:ext cx="3077168" cy="1607611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9DFAE2A0-0B26-42AA-B0DD-8332AEAD0554}"/>
              </a:ext>
            </a:extLst>
          </p:cNvPr>
          <p:cNvSpPr/>
          <p:nvPr/>
        </p:nvSpPr>
        <p:spPr>
          <a:xfrm>
            <a:off x="4844265" y="1170153"/>
            <a:ext cx="3077168" cy="2066231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C83F98D-3D75-43A1-B523-DD60D3D47FFB}"/>
              </a:ext>
            </a:extLst>
          </p:cNvPr>
          <p:cNvSpPr txBox="1"/>
          <p:nvPr/>
        </p:nvSpPr>
        <p:spPr>
          <a:xfrm>
            <a:off x="4891776" y="1261376"/>
            <a:ext cx="3040445" cy="20467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latin typeface="Candara" panose="020E0502030303020204" pitchFamily="34" charset="0"/>
              </a:rPr>
              <a:t>Each day, during the systems-based presentation include the </a:t>
            </a:r>
            <a:r>
              <a:rPr lang="en-US" sz="1100" b="1" dirty="0">
                <a:latin typeface="Candara" panose="020E0502030303020204" pitchFamily="34" charset="0"/>
              </a:rPr>
              <a:t>Outlook</a:t>
            </a:r>
            <a:r>
              <a:rPr lang="en-US" sz="1100" dirty="0">
                <a:latin typeface="Candara" panose="020E0502030303020204" pitchFamily="34" charset="0"/>
              </a:rPr>
              <a:t>: A story about what things may look like if they go as well as we hope, i.e., the </a:t>
            </a:r>
            <a:r>
              <a:rPr lang="en-US" sz="1100" b="1" dirty="0">
                <a:latin typeface="Candara" panose="020E0502030303020204" pitchFamily="34" charset="0"/>
              </a:rPr>
              <a:t>Best Case Scenario. </a:t>
            </a:r>
          </a:p>
          <a:p>
            <a:r>
              <a:rPr lang="en-US" sz="1100" b="1" dirty="0">
                <a:latin typeface="Candara" panose="020E05020303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Include in the story:</a:t>
            </a:r>
          </a:p>
          <a:p>
            <a:pPr marL="346075" lvl="1" indent="-115888">
              <a:buFont typeface="Arial" panose="020B0604020202020204" pitchFamily="34" charset="0"/>
              <a:buChar char="•"/>
            </a:pPr>
            <a:r>
              <a:rPr lang="en-US" sz="1000" dirty="0">
                <a:effectLst/>
                <a:latin typeface="Candara" panose="020E05020303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Need for future operations and/or major interventions</a:t>
            </a:r>
          </a:p>
          <a:p>
            <a:pPr marL="346075" lvl="1" indent="-115888">
              <a:buFont typeface="Arial" panose="020B0604020202020204" pitchFamily="34" charset="0"/>
              <a:buChar char="•"/>
            </a:pPr>
            <a:r>
              <a:rPr lang="en-US" sz="1000" dirty="0">
                <a:effectLst/>
                <a:latin typeface="Candara" panose="020E05020303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Anticipated time in the ICU</a:t>
            </a:r>
          </a:p>
          <a:p>
            <a:pPr marL="346075" lvl="1" indent="-115888">
              <a:buFont typeface="Arial" panose="020B0604020202020204" pitchFamily="34" charset="0"/>
              <a:buChar char="•"/>
            </a:pPr>
            <a:r>
              <a:rPr lang="en-US" sz="1000" dirty="0">
                <a:effectLst/>
                <a:latin typeface="Candara" panose="020E05020303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Cognitive and functional recovery</a:t>
            </a:r>
          </a:p>
          <a:p>
            <a:pPr marL="346075" lvl="1" indent="-115888">
              <a:buFont typeface="Arial" panose="020B0604020202020204" pitchFamily="34" charset="0"/>
              <a:buChar char="•"/>
            </a:pPr>
            <a:r>
              <a:rPr lang="en-US" sz="1000" dirty="0">
                <a:latin typeface="Candara" panose="020E05020303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Short and long-term d</a:t>
            </a:r>
            <a:r>
              <a:rPr lang="en-US" sz="1000" dirty="0">
                <a:effectLst/>
                <a:latin typeface="Candara" panose="020E05020303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isposition</a:t>
            </a:r>
          </a:p>
          <a:p>
            <a:pPr marL="346075" lvl="1" indent="-115888">
              <a:buFont typeface="Arial" panose="020B0604020202020204" pitchFamily="34" charset="0"/>
              <a:buChar char="•"/>
            </a:pPr>
            <a:r>
              <a:rPr lang="en-US" sz="1000" dirty="0">
                <a:latin typeface="Candara" panose="020E05020303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Need for ongoing support after recovery</a:t>
            </a:r>
            <a:r>
              <a:rPr lang="en-US" sz="1000" dirty="0">
                <a:effectLst/>
                <a:latin typeface="Candara" panose="020E05020303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  <a:p>
            <a:endParaRPr lang="en-US" sz="1200" dirty="0">
              <a:solidFill>
                <a:schemeClr val="accent1"/>
              </a:solidFill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D2D9A522-D8EA-4F68-A732-7A97AC9C2B76}"/>
              </a:ext>
            </a:extLst>
          </p:cNvPr>
          <p:cNvSpPr/>
          <p:nvPr/>
        </p:nvSpPr>
        <p:spPr>
          <a:xfrm>
            <a:off x="4844265" y="4916259"/>
            <a:ext cx="3077168" cy="94797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5-Point Star 1">
            <a:extLst>
              <a:ext uri="{FF2B5EF4-FFF2-40B4-BE49-F238E27FC236}">
                <a16:creationId xmlns:a16="http://schemas.microsoft.com/office/drawing/2014/main" id="{4BAF6D94-DC93-46FA-BF49-2F40069BB9F6}"/>
              </a:ext>
            </a:extLst>
          </p:cNvPr>
          <p:cNvSpPr/>
          <p:nvPr/>
        </p:nvSpPr>
        <p:spPr>
          <a:xfrm>
            <a:off x="5116650" y="3838275"/>
            <a:ext cx="176436" cy="165028"/>
          </a:xfrm>
          <a:prstGeom prst="star5">
            <a:avLst/>
          </a:prstGeom>
          <a:solidFill>
            <a:schemeClr val="accent4">
              <a:lumMod val="20000"/>
              <a:lumOff val="8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1D01C540-E5A7-4D83-ACDC-304D275A3650}"/>
              </a:ext>
            </a:extLst>
          </p:cNvPr>
          <p:cNvSpPr/>
          <p:nvPr/>
        </p:nvSpPr>
        <p:spPr>
          <a:xfrm>
            <a:off x="5157090" y="4162192"/>
            <a:ext cx="119719" cy="116449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285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19D24E54-FF30-4154-B997-79933EE502DC}"/>
              </a:ext>
            </a:extLst>
          </p:cNvPr>
          <p:cNvSpPr txBox="1"/>
          <p:nvPr/>
        </p:nvSpPr>
        <p:spPr>
          <a:xfrm>
            <a:off x="5286215" y="3777213"/>
            <a:ext cx="266700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>
                <a:latin typeface="Candara" panose="020E0502030303020204" pitchFamily="34" charset="0"/>
              </a:rPr>
              <a:t>“</a:t>
            </a:r>
            <a:r>
              <a:rPr lang="en-US" sz="1000" dirty="0">
                <a:latin typeface="Candara" panose="020E0502030303020204" pitchFamily="34" charset="0"/>
              </a:rPr>
              <a:t>Here’s what we are hoping for…”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E4C10DDD-5E29-4201-A82F-D4258976EF3C}"/>
              </a:ext>
            </a:extLst>
          </p:cNvPr>
          <p:cNvSpPr txBox="1"/>
          <p:nvPr/>
        </p:nvSpPr>
        <p:spPr>
          <a:xfrm>
            <a:off x="5288137" y="4109425"/>
            <a:ext cx="2776808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00" dirty="0">
                <a:latin typeface="Candara" panose="020E0502030303020204" pitchFamily="34" charset="0"/>
              </a:rPr>
              <a:t>“Here’s what we are worried about…”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7AD27AFE-89B3-4910-8FF6-A89E54CE6EF1}"/>
              </a:ext>
            </a:extLst>
          </p:cNvPr>
          <p:cNvSpPr txBox="1"/>
          <p:nvPr/>
        </p:nvSpPr>
        <p:spPr>
          <a:xfrm>
            <a:off x="4811349" y="4440915"/>
            <a:ext cx="3174806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000" i="1" dirty="0">
                <a:latin typeface="Candara" panose="020E0502030303020204" pitchFamily="34" charset="0"/>
              </a:rPr>
              <a:t>Help them see the connection between the events and how the story changes over time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2D702DBB-41F4-4970-B855-F72B927F9C71}"/>
              </a:ext>
            </a:extLst>
          </p:cNvPr>
          <p:cNvSpPr txBox="1"/>
          <p:nvPr/>
        </p:nvSpPr>
        <p:spPr>
          <a:xfrm>
            <a:off x="4847578" y="5105400"/>
            <a:ext cx="3073855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000" dirty="0">
                <a:latin typeface="Candara" panose="020E0502030303020204" pitchFamily="34" charset="0"/>
              </a:rPr>
              <a:t>There is always uncertainty. You can’t predict the future. Instead, consider the plausible stories (Best and Worst Case) for this patient’s overall trajectory.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CC9B4BBF-07C5-4424-BA76-30374E33886D}"/>
              </a:ext>
            </a:extLst>
          </p:cNvPr>
          <p:cNvSpPr txBox="1"/>
          <p:nvPr/>
        </p:nvSpPr>
        <p:spPr>
          <a:xfrm>
            <a:off x="762666" y="934656"/>
            <a:ext cx="3401623" cy="492443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000" i="1" dirty="0">
                <a:latin typeface="Candara" panose="020E0502030303020204" pitchFamily="34" charset="0"/>
              </a:rPr>
              <a:t>A tool to use daily so everyone is on the same page</a:t>
            </a:r>
          </a:p>
          <a:p>
            <a:pPr algn="ctr"/>
            <a:endParaRPr lang="en-US" sz="1600" b="1" dirty="0">
              <a:latin typeface="Candara" panose="020E0502030303020204" pitchFamily="34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CCBE14AE-AAD4-49DA-80E3-FD56A0721516}"/>
              </a:ext>
            </a:extLst>
          </p:cNvPr>
          <p:cNvSpPr txBox="1"/>
          <p:nvPr/>
        </p:nvSpPr>
        <p:spPr>
          <a:xfrm>
            <a:off x="4846901" y="3293217"/>
            <a:ext cx="310370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latin typeface="Candara" panose="020E0502030303020204" pitchFamily="34" charset="0"/>
              </a:rPr>
              <a:t>When </a:t>
            </a:r>
            <a:r>
              <a:rPr lang="en-US" sz="1100" b="1" dirty="0">
                <a:latin typeface="Candara" panose="020E0502030303020204" pitchFamily="34" charset="0"/>
              </a:rPr>
              <a:t>talking to families</a:t>
            </a:r>
            <a:r>
              <a:rPr lang="en-US" sz="1100" dirty="0">
                <a:latin typeface="Candara" panose="020E0502030303020204" pitchFamily="34" charset="0"/>
              </a:rPr>
              <a:t>, you can use the graphic aid to point out: </a:t>
            </a:r>
          </a:p>
        </p:txBody>
      </p:sp>
      <p:grpSp>
        <p:nvGrpSpPr>
          <p:cNvPr id="47" name="Group 46">
            <a:extLst>
              <a:ext uri="{FF2B5EF4-FFF2-40B4-BE49-F238E27FC236}">
                <a16:creationId xmlns:a16="http://schemas.microsoft.com/office/drawing/2014/main" id="{5022300F-864F-4473-A694-4E0EE230A0CD}"/>
              </a:ext>
            </a:extLst>
          </p:cNvPr>
          <p:cNvGrpSpPr/>
          <p:nvPr/>
        </p:nvGrpSpPr>
        <p:grpSpPr>
          <a:xfrm>
            <a:off x="2108917" y="2870294"/>
            <a:ext cx="280750" cy="1707619"/>
            <a:chOff x="294014" y="2089323"/>
            <a:chExt cx="293719" cy="1629454"/>
          </a:xfrm>
        </p:grpSpPr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01F2EACC-CC50-4BFA-9C2A-6BE6F0E5A60B}"/>
                </a:ext>
              </a:extLst>
            </p:cNvPr>
            <p:cNvCxnSpPr>
              <a:cxnSpLocks/>
            </p:cNvCxnSpPr>
            <p:nvPr/>
          </p:nvCxnSpPr>
          <p:spPr>
            <a:xfrm>
              <a:off x="432113" y="2259942"/>
              <a:ext cx="0" cy="1291013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9" name="Rectangle 48">
              <a:extLst>
                <a:ext uri="{FF2B5EF4-FFF2-40B4-BE49-F238E27FC236}">
                  <a16:creationId xmlns:a16="http://schemas.microsoft.com/office/drawing/2014/main" id="{C43F9EF9-8AFE-412C-828C-530871E0D0F8}"/>
                </a:ext>
              </a:extLst>
            </p:cNvPr>
            <p:cNvSpPr/>
            <p:nvPr/>
          </p:nvSpPr>
          <p:spPr>
            <a:xfrm>
              <a:off x="349515" y="3550955"/>
              <a:ext cx="165196" cy="167822"/>
            </a:xfrm>
            <a:prstGeom prst="rect">
              <a:avLst/>
            </a:prstGeom>
            <a:ln w="28575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5-Point Star 10">
              <a:extLst>
                <a:ext uri="{FF2B5EF4-FFF2-40B4-BE49-F238E27FC236}">
                  <a16:creationId xmlns:a16="http://schemas.microsoft.com/office/drawing/2014/main" id="{C653E4FE-5EDC-4C22-87AA-E34814F0C0EB}"/>
                </a:ext>
              </a:extLst>
            </p:cNvPr>
            <p:cNvSpPr/>
            <p:nvPr/>
          </p:nvSpPr>
          <p:spPr>
            <a:xfrm>
              <a:off x="294014" y="2089323"/>
              <a:ext cx="293719" cy="230970"/>
            </a:xfrm>
            <a:prstGeom prst="star5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1" name="TextBox 50">
            <a:extLst>
              <a:ext uri="{FF2B5EF4-FFF2-40B4-BE49-F238E27FC236}">
                <a16:creationId xmlns:a16="http://schemas.microsoft.com/office/drawing/2014/main" id="{6BCDA733-E805-4FC0-A332-D477BA7174FB}"/>
              </a:ext>
            </a:extLst>
          </p:cNvPr>
          <p:cNvSpPr txBox="1"/>
          <p:nvPr/>
        </p:nvSpPr>
        <p:spPr>
          <a:xfrm>
            <a:off x="2505156" y="1596119"/>
            <a:ext cx="1346930" cy="55399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Candara" panose="020E0502030303020204" pitchFamily="34" charset="0"/>
              </a:rPr>
              <a:t>Note </a:t>
            </a:r>
            <a:r>
              <a:rPr lang="en-US" sz="1000" b="1" i="1" dirty="0">
                <a:latin typeface="Candara" panose="020E0502030303020204" pitchFamily="34" charset="0"/>
              </a:rPr>
              <a:t>major</a:t>
            </a:r>
            <a:r>
              <a:rPr lang="en-US" sz="1000" b="1" dirty="0">
                <a:latin typeface="Candara" panose="020E0502030303020204" pitchFamily="34" charset="0"/>
              </a:rPr>
              <a:t> events </a:t>
            </a:r>
            <a:r>
              <a:rPr lang="en-US" sz="1000" dirty="0">
                <a:latin typeface="Candara" panose="020E0502030303020204" pitchFamily="34" charset="0"/>
              </a:rPr>
              <a:t>that change the patient’s outlook</a:t>
            </a:r>
            <a:endParaRPr lang="en-US" sz="1000" dirty="0"/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5643DF98-0985-4DE9-866D-4A1E99D61918}"/>
              </a:ext>
            </a:extLst>
          </p:cNvPr>
          <p:cNvSpPr txBox="1"/>
          <p:nvPr/>
        </p:nvSpPr>
        <p:spPr>
          <a:xfrm>
            <a:off x="2389667" y="2800540"/>
            <a:ext cx="1496657" cy="6617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000" b="1" u="sng" dirty="0">
                <a:latin typeface="Candara" panose="020E0502030303020204" pitchFamily="34" charset="0"/>
              </a:rPr>
              <a:t>Best Case</a:t>
            </a:r>
            <a:endParaRPr lang="en-US" sz="1000" u="sng" dirty="0">
              <a:latin typeface="Candara" panose="020E0502030303020204" pitchFamily="34" charset="0"/>
            </a:endParaRPr>
          </a:p>
          <a:p>
            <a:r>
              <a:rPr lang="en-US" sz="900" dirty="0">
                <a:latin typeface="Candara" panose="020E0502030303020204" pitchFamily="34" charset="0"/>
              </a:rPr>
              <a:t>-What we are hoping for</a:t>
            </a:r>
          </a:p>
          <a:p>
            <a:r>
              <a:rPr lang="en-US" sz="900" dirty="0">
                <a:latin typeface="Candara" panose="020E0502030303020204" pitchFamily="34" charset="0"/>
              </a:rPr>
              <a:t>-What it looks like if things go well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418556C4-CFF7-4826-B1C0-6C8B40E579E4}"/>
              </a:ext>
            </a:extLst>
          </p:cNvPr>
          <p:cNvSpPr txBox="1"/>
          <p:nvPr/>
        </p:nvSpPr>
        <p:spPr>
          <a:xfrm>
            <a:off x="2352785" y="4276281"/>
            <a:ext cx="1551012" cy="6617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000" b="1" u="sng" dirty="0">
                <a:latin typeface="Candara" panose="020E0502030303020204" pitchFamily="34" charset="0"/>
              </a:rPr>
              <a:t>Worst Case</a:t>
            </a:r>
          </a:p>
          <a:p>
            <a:r>
              <a:rPr lang="en-US" sz="900" dirty="0">
                <a:latin typeface="Candara" panose="020E0502030303020204" pitchFamily="34" charset="0"/>
              </a:rPr>
              <a:t>-What we are worried about</a:t>
            </a:r>
          </a:p>
          <a:p>
            <a:r>
              <a:rPr lang="en-US" sz="900" dirty="0">
                <a:latin typeface="Candara" panose="020E0502030303020204" pitchFamily="34" charset="0"/>
              </a:rPr>
              <a:t>-What it looks like if things go poorly </a:t>
            </a:r>
          </a:p>
        </p:txBody>
      </p:sp>
      <p:cxnSp>
        <p:nvCxnSpPr>
          <p:cNvPr id="55" name="Straight Arrow Connector 54">
            <a:extLst>
              <a:ext uri="{FF2B5EF4-FFF2-40B4-BE49-F238E27FC236}">
                <a16:creationId xmlns:a16="http://schemas.microsoft.com/office/drawing/2014/main" id="{B5D7FFB3-7F1C-4CA5-A634-9C27186789EF}"/>
              </a:ext>
            </a:extLst>
          </p:cNvPr>
          <p:cNvCxnSpPr>
            <a:cxnSpLocks/>
          </p:cNvCxnSpPr>
          <p:nvPr/>
        </p:nvCxnSpPr>
        <p:spPr>
          <a:xfrm flipH="1" flipV="1">
            <a:off x="2895600" y="1428163"/>
            <a:ext cx="89778" cy="21057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8" name="TextBox 57">
            <a:extLst>
              <a:ext uri="{FF2B5EF4-FFF2-40B4-BE49-F238E27FC236}">
                <a16:creationId xmlns:a16="http://schemas.microsoft.com/office/drawing/2014/main" id="{8FBBE0CF-0001-4626-A6B0-6E20AC8DFCB8}"/>
              </a:ext>
            </a:extLst>
          </p:cNvPr>
          <p:cNvSpPr txBox="1"/>
          <p:nvPr/>
        </p:nvSpPr>
        <p:spPr>
          <a:xfrm>
            <a:off x="946954" y="5105400"/>
            <a:ext cx="3044058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200" b="1" dirty="0">
                <a:latin typeface="Candara" panose="020E0502030303020204" pitchFamily="34" charset="0"/>
              </a:rPr>
              <a:t>Questions? </a:t>
            </a:r>
            <a:endParaRPr lang="en-US" sz="1200" dirty="0"/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6067B70B-E52B-4DE4-AE39-C6DCD96D5FA9}"/>
              </a:ext>
            </a:extLst>
          </p:cNvPr>
          <p:cNvSpPr txBox="1"/>
          <p:nvPr/>
        </p:nvSpPr>
        <p:spPr>
          <a:xfrm>
            <a:off x="999436" y="5334000"/>
            <a:ext cx="2893063" cy="44627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spcAft>
                <a:spcPts val="600"/>
              </a:spcAft>
            </a:pPr>
            <a:r>
              <a:rPr lang="en-US" sz="900" dirty="0">
                <a:latin typeface="Candara" panose="020E0502030303020204" pitchFamily="34" charset="0"/>
              </a:rPr>
              <a:t>Visit: </a:t>
            </a:r>
            <a:r>
              <a:rPr lang="en-US" sz="900" dirty="0" err="1">
                <a:latin typeface="Candara" panose="020E0502030303020204" pitchFamily="34" charset="0"/>
              </a:rPr>
              <a:t>www.patientpreferences.org</a:t>
            </a:r>
            <a:r>
              <a:rPr lang="en-US" sz="900" dirty="0">
                <a:latin typeface="Candara" panose="020E0502030303020204" pitchFamily="34" charset="0"/>
              </a:rPr>
              <a:t>/</a:t>
            </a:r>
            <a:r>
              <a:rPr lang="en-US" sz="900" dirty="0" err="1">
                <a:latin typeface="Candara" panose="020E0502030303020204" pitchFamily="34" charset="0"/>
              </a:rPr>
              <a:t>bcwc-icu</a:t>
            </a:r>
            <a:endParaRPr lang="en-US" sz="900" dirty="0">
              <a:latin typeface="Candara" panose="020E0502030303020204" pitchFamily="34" charset="0"/>
            </a:endParaRPr>
          </a:p>
          <a:p>
            <a:pPr algn="ctr">
              <a:spcAft>
                <a:spcPts val="600"/>
              </a:spcAft>
            </a:pPr>
            <a:r>
              <a:rPr lang="en-US" sz="900" dirty="0">
                <a:latin typeface="Candara" panose="020E0502030303020204" pitchFamily="34" charset="0"/>
              </a:rPr>
              <a:t>Contact: </a:t>
            </a:r>
            <a:r>
              <a:rPr lang="en-US" sz="900" dirty="0" err="1">
                <a:latin typeface="Candara" panose="020E0502030303020204" pitchFamily="34" charset="0"/>
              </a:rPr>
              <a:t>BCWC.trauma@surgery.wisc.edu</a:t>
            </a:r>
            <a:endParaRPr lang="en-US" sz="900" dirty="0"/>
          </a:p>
        </p:txBody>
      </p:sp>
    </p:spTree>
    <p:extLst>
      <p:ext uri="{BB962C8B-B14F-4D97-AF65-F5344CB8AC3E}">
        <p14:creationId xmlns:p14="http://schemas.microsoft.com/office/powerpoint/2010/main" val="358424511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8895</TotalTime>
  <Words>457</Words>
  <Application>Microsoft Macintosh PowerPoint</Application>
  <PresentationFormat>On-screen Show (4:3)</PresentationFormat>
  <Paragraphs>62</Paragraphs>
  <Slides>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Candara</vt:lpstr>
      <vt:lpstr>Segoe Print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Michael Nabozny</dc:creator>
  <cp:lastModifiedBy>MELANIE FRITZ</cp:lastModifiedBy>
  <cp:revision>169</cp:revision>
  <cp:lastPrinted>2016-11-14T21:22:38Z</cp:lastPrinted>
  <dcterms:created xsi:type="dcterms:W3CDTF">2014-03-18T19:44:35Z</dcterms:created>
  <dcterms:modified xsi:type="dcterms:W3CDTF">2024-01-16T19:02:49Z</dcterms:modified>
</cp:coreProperties>
</file>