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6" r:id="rId3"/>
    <p:sldId id="263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34"/>
    <p:restoredTop sz="96405"/>
  </p:normalViewPr>
  <p:slideViewPr>
    <p:cSldViewPr snapToGrid="0" snapToObjects="1">
      <p:cViewPr varScale="1">
        <p:scale>
          <a:sx n="74" d="100"/>
          <a:sy n="74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5405C-76FB-FF44-8D11-789D87B24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A89FB3-C898-324C-AA59-65558D0C8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682B2-30CF-9B40-9825-B4E93E0C2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E8896-69CE-F041-9FD0-D7ED85260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E8B17-CBF4-074B-9643-F22C0DC78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26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674D3-3841-AF48-BFBC-23620CE2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2847F-E6AE-3A4B-8892-F07D5204C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0774F-7694-4E4C-9FE9-C21535062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AF9D-4EE3-BA46-B7E4-16E7286FE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C2DB0-3C5E-AE4B-AA61-70B876E7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4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03E9A0-BCBE-0E42-AFD1-1882D98A91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41CB45-B47F-E544-BDD0-732515A9D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9D7E3-FFCA-E548-90AB-3B73470E3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7BCA8-0FFA-3346-8C89-565849E05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6829D-B331-004D-877F-EA5E75980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4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4737-087E-5040-85C1-116454511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A1284-B117-6B4F-92B2-F0C2BCE53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E9BF1-0F58-324A-BFE3-6DE46BDC2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2CEF2-7A72-5748-8BC0-58CBEAA3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2041E-F99B-F24A-9EF5-FB9F3486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4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C056F-6DC1-6E4B-98CB-E4AFD6AC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C9CF58-6868-A142-A753-1FA841DE9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98236-B4B8-024D-B7CE-19AEEA383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0F672-CC3D-664C-A48D-1959994F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E4B38-0ECC-184A-8C73-330D56E77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4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F80E-3195-D342-91FF-87549925B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8C687-741C-8249-BA1E-805F115183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42CF5-05F9-3A4F-9186-0B85CFA7B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075CF2-6B76-DB4B-AAA2-95D87FA53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C6127-CDC5-2340-A2F2-9ABE2B269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FAA484-C553-7044-8C55-ACB5EDA89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7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02A20-268F-6F48-82C2-A8D78E056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B4AF7-6A93-E140-BE34-A6B97611D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CD5E9A-B840-1047-B116-D9857D348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103214-100E-5947-B04D-EC520AAF9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47C0C1-97B9-4C41-AE8F-21D13DC1BF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5A0965-C708-5246-8B62-C6D649825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6872D-3C34-464D-871E-E2F84166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172AB9-BE24-724E-B8BD-E1A23E782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4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4F754-1C65-3944-9360-2AA23549A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1F125E-4C02-554E-B1DA-09B78F184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9DBF8-13C2-0D44-AC44-89DE9206D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B22A28-7D84-CE47-BF59-E9C9E49DA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99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E4EB8D-08C2-5E42-825C-671300449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1140F8-970A-2D49-8BE0-1659DFF75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F6170C-31B0-D844-BFD1-525F80AB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8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FDC30-D50D-8C4D-93EF-1CBEF720C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78B16-F6F1-7945-BA3B-47F2B9976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1834F-C550-CE4F-9DBE-CF9B1E479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048E7-AC9A-3848-98C1-594BCB4DF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8AF8BB-48BC-3C41-B491-912348337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16E3E-1214-EE43-A20A-688C5450B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0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3C974-EBE5-9D45-A1A4-CC7008297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4AB0A8-769F-0641-AA07-221836EDDF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E6944-6A65-0D4A-BF63-CFA7A12C3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F97DE-E29A-6243-B719-1D57DB874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12D8A7-FFB7-5048-8E11-190C4367A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C8EDE-0E6B-7F49-9811-5D5DFCF3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86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0A2A9-577A-AB4E-9D73-4FEEA088E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9E744-EA5F-534E-A5BA-62E5CFEB0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C7952-A690-384E-A459-65A79BB46E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ED616-B6AE-C149-9AEA-D57AD8265CD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C7B34-C194-6B43-B535-CDC73FD58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64D44-424E-3F42-9655-F2A6935ED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C0DC2-0E6D-D448-BD99-5D9B1D7E1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5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75946" y="2060218"/>
            <a:ext cx="2883877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Team Members:</a:t>
            </a:r>
          </a:p>
          <a:p>
            <a:endParaRPr lang="en-US" b="1" dirty="0" smtClean="0"/>
          </a:p>
          <a:p>
            <a:r>
              <a:rPr lang="en-US" dirty="0" smtClean="0"/>
              <a:t>Orientation to</a:t>
            </a:r>
          </a:p>
          <a:p>
            <a:r>
              <a:rPr lang="en-US" dirty="0" smtClean="0"/>
              <a:t>Best Case/Worst Case ICU &amp;</a:t>
            </a:r>
          </a:p>
          <a:p>
            <a:r>
              <a:rPr lang="en-US" dirty="0"/>
              <a:t>G</a:t>
            </a:r>
            <a:r>
              <a:rPr lang="en-US" dirty="0" smtClean="0"/>
              <a:t>raphic </a:t>
            </a:r>
            <a:r>
              <a:rPr lang="en-US" dirty="0"/>
              <a:t>A</a:t>
            </a:r>
            <a:r>
              <a:rPr lang="en-US" dirty="0" smtClean="0"/>
              <a:t>id </a:t>
            </a:r>
            <a:r>
              <a:rPr lang="en-US" dirty="0"/>
              <a:t>C</a:t>
            </a:r>
            <a:r>
              <a:rPr lang="en-US" dirty="0" smtClean="0"/>
              <a:t>onstruction</a:t>
            </a:r>
          </a:p>
          <a:p>
            <a:endParaRPr lang="en-US" dirty="0" smtClean="0"/>
          </a:p>
          <a:p>
            <a:r>
              <a:rPr lang="en-US" i="1" dirty="0" smtClean="0"/>
              <a:t>Cases 1, 2</a:t>
            </a:r>
          </a:p>
          <a:p>
            <a:r>
              <a:rPr lang="en-US" dirty="0" smtClean="0"/>
              <a:t>(60 minutes)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69169" y="77057"/>
            <a:ext cx="503799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Didactic explanation </a:t>
            </a:r>
          </a:p>
          <a:p>
            <a:pPr algn="ctr"/>
            <a:r>
              <a:rPr lang="en-US" dirty="0" smtClean="0"/>
              <a:t>of Best Case/Worst Case tool</a:t>
            </a:r>
          </a:p>
          <a:p>
            <a:pPr algn="ctr"/>
            <a:r>
              <a:rPr lang="en-US" dirty="0" smtClean="0"/>
              <a:t>(10 min)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69169" y="1319006"/>
            <a:ext cx="503799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Group </a:t>
            </a:r>
            <a:r>
              <a:rPr lang="en-US" b="1" dirty="0" smtClean="0">
                <a:solidFill>
                  <a:schemeClr val="dk1"/>
                </a:solidFill>
              </a:rPr>
              <a:t>Creation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of </a:t>
            </a:r>
            <a:r>
              <a:rPr lang="en-US" dirty="0">
                <a:solidFill>
                  <a:schemeClr val="dk1"/>
                </a:solidFill>
              </a:rPr>
              <a:t>Graphic Aid using Example Case #1 </a:t>
            </a:r>
            <a:endParaRPr lang="en-US" dirty="0" smtClean="0">
              <a:solidFill>
                <a:schemeClr val="dk1"/>
              </a:solidFill>
            </a:endParaRP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(</a:t>
            </a:r>
            <a:r>
              <a:rPr lang="en-US" dirty="0">
                <a:solidFill>
                  <a:schemeClr val="dk1"/>
                </a:solidFill>
              </a:rPr>
              <a:t>15 min)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61842" y="2568049"/>
            <a:ext cx="50379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Discussion and Debrief</a:t>
            </a:r>
          </a:p>
          <a:p>
            <a:pPr algn="ctr"/>
            <a:r>
              <a:rPr lang="en-US" dirty="0" smtClean="0"/>
              <a:t>(5min)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69169" y="3580428"/>
            <a:ext cx="503799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Group </a:t>
            </a:r>
            <a:r>
              <a:rPr lang="en-US" b="1" dirty="0" smtClean="0">
                <a:solidFill>
                  <a:schemeClr val="dk1"/>
                </a:solidFill>
              </a:rPr>
              <a:t>Creation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of </a:t>
            </a:r>
            <a:r>
              <a:rPr lang="en-US" dirty="0">
                <a:solidFill>
                  <a:schemeClr val="dk1"/>
                </a:solidFill>
              </a:rPr>
              <a:t>Graphic Aid using Example Case #2 </a:t>
            </a:r>
            <a:endParaRPr lang="en-US" dirty="0" smtClean="0">
              <a:solidFill>
                <a:schemeClr val="dk1"/>
              </a:solidFill>
            </a:endParaRP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(</a:t>
            </a:r>
            <a:r>
              <a:rPr lang="en-US" dirty="0">
                <a:solidFill>
                  <a:schemeClr val="dk1"/>
                </a:solidFill>
              </a:rPr>
              <a:t>10 min)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369169" y="5872085"/>
            <a:ext cx="50379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dk1"/>
                </a:solidFill>
              </a:rPr>
              <a:t>Discuss using BC/WC with family </a:t>
            </a:r>
            <a:r>
              <a:rPr lang="en-US" b="1" dirty="0" smtClean="0">
                <a:solidFill>
                  <a:schemeClr val="dk1"/>
                </a:solidFill>
              </a:rPr>
              <a:t>members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 </a:t>
            </a:r>
            <a:r>
              <a:rPr lang="en-US" dirty="0">
                <a:solidFill>
                  <a:schemeClr val="dk1"/>
                </a:solidFill>
              </a:rPr>
              <a:t>(15 minutes</a:t>
            </a:r>
            <a:r>
              <a:rPr lang="en-US" dirty="0" smtClean="0">
                <a:solidFill>
                  <a:schemeClr val="dk1"/>
                </a:solidFill>
              </a:rPr>
              <a:t>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69169" y="4864756"/>
            <a:ext cx="50379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Discussion and Feedback</a:t>
            </a:r>
          </a:p>
          <a:p>
            <a:pPr algn="ctr"/>
            <a:r>
              <a:rPr lang="en-US" dirty="0" smtClean="0"/>
              <a:t>(5min)</a:t>
            </a:r>
          </a:p>
        </p:txBody>
      </p:sp>
      <p:sp>
        <p:nvSpPr>
          <p:cNvPr id="27" name="Down Arrow 26"/>
          <p:cNvSpPr/>
          <p:nvPr/>
        </p:nvSpPr>
        <p:spPr>
          <a:xfrm>
            <a:off x="7811964" y="4562362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7801707" y="3289651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7809034" y="2296128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7801707" y="1058790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7809034" y="5584881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 Brace 33"/>
          <p:cNvSpPr/>
          <p:nvPr/>
        </p:nvSpPr>
        <p:spPr>
          <a:xfrm>
            <a:off x="4062046" y="378069"/>
            <a:ext cx="1107831" cy="57765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5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5946" y="2060218"/>
            <a:ext cx="2883877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Story Tellers:</a:t>
            </a:r>
          </a:p>
          <a:p>
            <a:endParaRPr lang="en-US" b="1" dirty="0" smtClean="0"/>
          </a:p>
          <a:p>
            <a:r>
              <a:rPr lang="en-US" dirty="0" smtClean="0"/>
              <a:t>Orientation to</a:t>
            </a:r>
          </a:p>
          <a:p>
            <a:r>
              <a:rPr lang="en-US" dirty="0" smtClean="0"/>
              <a:t>Best Case/Worst Case ICU</a:t>
            </a:r>
          </a:p>
          <a:p>
            <a:endParaRPr lang="en-US" i="1" dirty="0" smtClean="0"/>
          </a:p>
          <a:p>
            <a:r>
              <a:rPr lang="en-US" dirty="0" smtClean="0"/>
              <a:t>(30 minutes)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69169" y="77057"/>
            <a:ext cx="503799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Didactic explanation </a:t>
            </a:r>
          </a:p>
          <a:p>
            <a:pPr algn="ctr"/>
            <a:r>
              <a:rPr lang="en-US" dirty="0" smtClean="0"/>
              <a:t>of Best Case/Worst Case tool</a:t>
            </a:r>
          </a:p>
          <a:p>
            <a:pPr algn="ctr"/>
            <a:r>
              <a:rPr lang="en-US" dirty="0" smtClean="0"/>
              <a:t>(10 min)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9169" y="1319006"/>
            <a:ext cx="503799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Example Case</a:t>
            </a:r>
            <a:endParaRPr lang="en-US" b="1" dirty="0" smtClean="0">
              <a:solidFill>
                <a:schemeClr val="dk1"/>
              </a:solidFill>
            </a:endParaRP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From recent prior patient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(5 </a:t>
            </a:r>
            <a:r>
              <a:rPr lang="en-US" dirty="0">
                <a:solidFill>
                  <a:schemeClr val="dk1"/>
                </a:solidFill>
              </a:rPr>
              <a:t>min)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69169" y="2614215"/>
            <a:ext cx="50379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Discussion and Debrief</a:t>
            </a:r>
          </a:p>
          <a:p>
            <a:pPr algn="ctr"/>
            <a:r>
              <a:rPr lang="en-US" dirty="0" smtClean="0"/>
              <a:t>(5min)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69169" y="3769224"/>
            <a:ext cx="50379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dk1"/>
                </a:solidFill>
              </a:rPr>
              <a:t>Discuss using BC/WC with family </a:t>
            </a:r>
            <a:r>
              <a:rPr lang="en-US" b="1" dirty="0" smtClean="0">
                <a:solidFill>
                  <a:schemeClr val="dk1"/>
                </a:solidFill>
              </a:rPr>
              <a:t>members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 (5 </a:t>
            </a:r>
            <a:r>
              <a:rPr lang="en-US" dirty="0">
                <a:solidFill>
                  <a:schemeClr val="dk1"/>
                </a:solidFill>
              </a:rPr>
              <a:t>minutes</a:t>
            </a:r>
            <a:r>
              <a:rPr lang="en-US" dirty="0" smtClean="0">
                <a:solidFill>
                  <a:schemeClr val="dk1"/>
                </a:solidFill>
              </a:rPr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69169" y="4864756"/>
            <a:ext cx="50379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Implementation Considerations</a:t>
            </a:r>
          </a:p>
          <a:p>
            <a:pPr algn="ctr"/>
            <a:r>
              <a:rPr lang="en-US" dirty="0" smtClean="0"/>
              <a:t>(5min)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7811964" y="4562362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801707" y="3389427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7809034" y="2321949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7801707" y="1058790"/>
            <a:ext cx="158262" cy="2286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/>
          <p:cNvSpPr/>
          <p:nvPr/>
        </p:nvSpPr>
        <p:spPr>
          <a:xfrm>
            <a:off x="4062047" y="378069"/>
            <a:ext cx="1019908" cy="487093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01CF9-AB3C-1F41-9948-603148C9F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4539" y="23329"/>
            <a:ext cx="8756761" cy="803276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/>
              <a:t>Best Case/Worst Case ICU Training </a:t>
            </a:r>
            <a:br>
              <a:rPr lang="en-US" sz="2500" b="1" dirty="0"/>
            </a:br>
            <a:r>
              <a:rPr lang="en-US" sz="2500" b="1" dirty="0"/>
              <a:t>Session for Team Members (60 minutes)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10A560B-EB5F-BA4C-A05A-48C9379FC8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106764"/>
              </p:ext>
            </p:extLst>
          </p:nvPr>
        </p:nvGraphicFramePr>
        <p:xfrm>
          <a:off x="1644542" y="826606"/>
          <a:ext cx="8902920" cy="5793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5704">
                  <a:extLst>
                    <a:ext uri="{9D8B030D-6E8A-4147-A177-3AD203B41FA5}">
                      <a16:colId xmlns:a16="http://schemas.microsoft.com/office/drawing/2014/main" val="195241993"/>
                    </a:ext>
                  </a:extLst>
                </a:gridCol>
                <a:gridCol w="501775">
                  <a:extLst>
                    <a:ext uri="{9D8B030D-6E8A-4147-A177-3AD203B41FA5}">
                      <a16:colId xmlns:a16="http://schemas.microsoft.com/office/drawing/2014/main" val="3901346634"/>
                    </a:ext>
                  </a:extLst>
                </a:gridCol>
                <a:gridCol w="4365441">
                  <a:extLst>
                    <a:ext uri="{9D8B030D-6E8A-4147-A177-3AD203B41FA5}">
                      <a16:colId xmlns:a16="http://schemas.microsoft.com/office/drawing/2014/main" val="2130849773"/>
                    </a:ext>
                  </a:extLst>
                </a:gridCol>
              </a:tblGrid>
              <a:tr h="348632">
                <a:tc gridSpan="3">
                  <a:txBody>
                    <a:bodyPr/>
                    <a:lstStyle/>
                    <a:p>
                      <a:r>
                        <a:rPr lang="en-US" dirty="0"/>
                        <a:t>Agenda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457019"/>
                  </a:ext>
                </a:extLst>
              </a:tr>
              <a:tr h="871579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Introduction of Best Case/Worst Case Trauma ICU (BC/WC) (1 min):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→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Using BC/WC in the Trauma ICU on rounds everyday can help with scenario planning and eventual decision-making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4261000"/>
                  </a:ext>
                </a:extLst>
              </a:tr>
              <a:tr h="610105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Watch Best Case/Worst Case ICU Whiteboard Video (9 minutes)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→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Foundational concepts and overview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76814"/>
                  </a:ext>
                </a:extLst>
              </a:tr>
              <a:tr h="1133053">
                <a:tc>
                  <a:txBody>
                    <a:bodyPr/>
                    <a:lstStyle/>
                    <a:p>
                      <a:r>
                        <a:rPr lang="en-US" b="1" dirty="0"/>
                        <a:t>3.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Example Case #1 (20 minutes)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→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Group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Graphic Aid using Example Case #1  (15 min)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endParaRPr lang="en-US" dirty="0">
                        <a:effectLst/>
                      </a:endParaRPr>
                    </a:p>
                    <a:p>
                      <a:r>
                        <a:rPr lang="en-US" dirty="0">
                          <a:effectLst/>
                        </a:rPr>
                        <a:t>Discussion and debrief (5 min)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757035"/>
                  </a:ext>
                </a:extLst>
              </a:tr>
              <a:tr h="11330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Example case #2 (15 minutes)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→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Group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Graphic Aid using Example Case #2  (10 min)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endParaRPr lang="en-US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effectLst/>
                        </a:rPr>
                        <a:t>Discussion and feedback (5 min)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808880"/>
                  </a:ext>
                </a:extLst>
              </a:tr>
              <a:tr h="935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5.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Discuss using BC/WC with family members (15 minutes)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→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front and back side of the tool to talk to the family (10 min)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endParaRPr lang="en-US" dirty="0">
                        <a:effectLst/>
                      </a:endParaRPr>
                    </a:p>
                    <a:p>
                      <a:r>
                        <a:rPr lang="en-US" dirty="0">
                          <a:effectLst/>
                        </a:rPr>
                        <a:t>Q&amp;A (5 min)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237823"/>
                  </a:ext>
                </a:extLst>
              </a:tr>
              <a:tr h="306621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Resources: Slides, Whiteboard Video, BCWC ICU Brochure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720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46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8BFD65-C049-0D4F-8DEC-D74870FB0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42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71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2711</TotalTime>
  <Words>316</Words>
  <Application>Microsoft Office PowerPoint</Application>
  <PresentationFormat>Widescreen</PresentationFormat>
  <Paragraphs>66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Best Case/Worst Case ICU Training  Session for Team Members (60 minutes)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Case/Worst Case ICU Training  Session for Team Members (60 minutes)</dc:title>
  <dc:creator>KARLIE HAUG</dc:creator>
  <cp:lastModifiedBy>KARLIE HAUG</cp:lastModifiedBy>
  <cp:revision>19</cp:revision>
  <dcterms:created xsi:type="dcterms:W3CDTF">2021-08-18T15:55:40Z</dcterms:created>
  <dcterms:modified xsi:type="dcterms:W3CDTF">2021-08-26T14:51:49Z</dcterms:modified>
</cp:coreProperties>
</file>