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94774FB-2797-41F0-B4AC-1AFAFA7C817F}">
          <p14:sldIdLst>
            <p14:sldId id="258"/>
            <p14:sldId id="259"/>
            <p14:sldId id="260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BA6464"/>
    <a:srgbClr val="D3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75FE8-6B9C-4491-B5E9-F06485EA4F50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FDA9F-3CA5-45C3-876A-7F6AEADE1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43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FDA9F-3CA5-45C3-876A-7F6AEADE14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0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3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9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0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4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6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8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0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7D80A-8013-404B-967F-16E839AC5953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CFDE9-ABD3-4FE8-B71C-AEFA06CCF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0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EB867C3-91F2-457A-9119-3987CF599552}"/>
              </a:ext>
            </a:extLst>
          </p:cNvPr>
          <p:cNvGrpSpPr>
            <a:grpSpLocks noChangeAspect="1"/>
          </p:cNvGrpSpPr>
          <p:nvPr/>
        </p:nvGrpSpPr>
        <p:grpSpPr>
          <a:xfrm>
            <a:off x="1797389" y="212803"/>
            <a:ext cx="8424864" cy="6408503"/>
            <a:chOff x="3092799" y="519734"/>
            <a:chExt cx="6095279" cy="4636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7A3E6D-DA61-4C01-B222-62BB8D93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799" y="584200"/>
              <a:ext cx="6095279" cy="457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E78239-DE20-4619-919D-4320B588779C}"/>
                </a:ext>
              </a:extLst>
            </p:cNvPr>
            <p:cNvSpPr txBox="1"/>
            <p:nvPr/>
          </p:nvSpPr>
          <p:spPr>
            <a:xfrm>
              <a:off x="4092048" y="783292"/>
              <a:ext cx="147520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B80E79-3360-40C3-B22F-CA62C91B9CCE}"/>
                </a:ext>
              </a:extLst>
            </p:cNvPr>
            <p:cNvSpPr txBox="1"/>
            <p:nvPr/>
          </p:nvSpPr>
          <p:spPr>
            <a:xfrm>
              <a:off x="5217318" y="779762"/>
              <a:ext cx="189271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3D108C-87DF-4840-8423-A18D086397A6}"/>
                </a:ext>
              </a:extLst>
            </p:cNvPr>
            <p:cNvSpPr txBox="1"/>
            <p:nvPr/>
          </p:nvSpPr>
          <p:spPr>
            <a:xfrm>
              <a:off x="6345206" y="786583"/>
              <a:ext cx="184632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1717-1BA5-4B8D-AFED-ABCAA7A3C4B6}"/>
                </a:ext>
              </a:extLst>
            </p:cNvPr>
            <p:cNvSpPr txBox="1"/>
            <p:nvPr/>
          </p:nvSpPr>
          <p:spPr>
            <a:xfrm>
              <a:off x="3478650" y="519734"/>
              <a:ext cx="478050" cy="178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00002</a:t>
              </a:r>
              <a:endParaRPr lang="en-US" sz="1200" dirty="0">
                <a:latin typeface="Architects Daughter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E36A6-1F00-4C74-838C-DD78002CAE22}"/>
                </a:ext>
              </a:extLst>
            </p:cNvPr>
            <p:cNvSpPr txBox="1"/>
            <p:nvPr/>
          </p:nvSpPr>
          <p:spPr>
            <a:xfrm>
              <a:off x="3766706" y="94378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A</a:t>
              </a:r>
              <a:r>
                <a:rPr lang="en-US" sz="1000" dirty="0" smtClean="0">
                  <a:latin typeface="Architects Daughter" pitchFamily="2" charset="0"/>
                </a:rPr>
                <a:t>dmitted</a:t>
              </a:r>
              <a:endParaRPr lang="en-US" sz="1000" dirty="0">
                <a:latin typeface="Architects Daughter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ED009-2AB8-412D-8EED-9D138001A15C}"/>
                </a:ext>
              </a:extLst>
            </p:cNvPr>
            <p:cNvSpPr txBox="1"/>
            <p:nvPr/>
          </p:nvSpPr>
          <p:spPr>
            <a:xfrm>
              <a:off x="4905047" y="93743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Strokes</a:t>
              </a:r>
              <a:endParaRPr lang="en-US" sz="1000" dirty="0">
                <a:latin typeface="Architects Daughter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89AF0CA-4F1C-4B93-91CE-B438239A20B8}"/>
                </a:ext>
              </a:extLst>
            </p:cNvPr>
            <p:cNvCxnSpPr/>
            <p:nvPr/>
          </p:nvCxnSpPr>
          <p:spPr>
            <a:xfrm flipV="1">
              <a:off x="4086224" y="2438400"/>
              <a:ext cx="0" cy="2032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FE303CE7-5B6D-4543-87F5-65D83AA9FFF9}"/>
                </a:ext>
              </a:extLst>
            </p:cNvPr>
            <p:cNvSpPr/>
            <p:nvPr/>
          </p:nvSpPr>
          <p:spPr>
            <a:xfrm>
              <a:off x="3969101" y="21971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3BEBAE-2734-4668-8611-9AC82CE9B0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7318" y="2743200"/>
              <a:ext cx="0" cy="1727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D0EDF2F2-7028-4053-994F-98C757381774}"/>
                </a:ext>
              </a:extLst>
            </p:cNvPr>
            <p:cNvSpPr/>
            <p:nvPr/>
          </p:nvSpPr>
          <p:spPr>
            <a:xfrm>
              <a:off x="5107781" y="24892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FE675-E521-4E0C-8653-753A048F83DA}"/>
                </a:ext>
              </a:extLst>
            </p:cNvPr>
            <p:cNvSpPr txBox="1"/>
            <p:nvPr/>
          </p:nvSpPr>
          <p:spPr>
            <a:xfrm>
              <a:off x="3933714" y="4771307"/>
              <a:ext cx="5149458" cy="3785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chitects Daughter" pitchFamily="2" charset="0"/>
                </a:rPr>
                <a:t>Many days in ICU. Stress of injury is hard on body, </a:t>
              </a:r>
              <a:r>
                <a:rPr lang="en-US" sz="1400" dirty="0" smtClean="0">
                  <a:latin typeface="Architects Daughter" pitchFamily="2" charset="0"/>
                </a:rPr>
                <a:t>gets </a:t>
              </a:r>
              <a:r>
                <a:rPr lang="en-US" sz="1400" dirty="0">
                  <a:latin typeface="Architects Daughter" pitchFamily="2" charset="0"/>
                </a:rPr>
                <a:t>sicker, </a:t>
              </a:r>
              <a:r>
                <a:rPr lang="en-US" sz="1400" dirty="0" smtClean="0">
                  <a:latin typeface="Architects Daughter" pitchFamily="2" charset="0"/>
                </a:rPr>
                <a:t>needs </a:t>
              </a:r>
              <a:r>
                <a:rPr lang="en-US" sz="1400" dirty="0">
                  <a:latin typeface="Architects Daughter" pitchFamily="2" charset="0"/>
                </a:rPr>
                <a:t>more treatments, machines, and life support. Ultimately </a:t>
              </a:r>
              <a:r>
                <a:rPr lang="en-US" sz="1400" dirty="0" smtClean="0">
                  <a:latin typeface="Architects Daughter" pitchFamily="2" charset="0"/>
                </a:rPr>
                <a:t>dies </a:t>
              </a:r>
              <a:r>
                <a:rPr lang="en-US" sz="1400" dirty="0">
                  <a:latin typeface="Architects Daughter" pitchFamily="2" charset="0"/>
                </a:rPr>
                <a:t>in hospital.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A13E56-C3CC-4393-B974-342505DFFEF3}"/>
                </a:ext>
              </a:extLst>
            </p:cNvPr>
            <p:cNvSpPr txBox="1"/>
            <p:nvPr/>
          </p:nvSpPr>
          <p:spPr>
            <a:xfrm>
              <a:off x="3624829" y="1194063"/>
              <a:ext cx="971721" cy="690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chitects Daughter" pitchFamily="2" charset="0"/>
                </a:rPr>
                <a:t>ICU for ~1 week, on ventilator; general care, recover 1-2 weeks; nursing home 2 weeks, maybe home and independent after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4062334" y="1116577"/>
            <a:ext cx="134310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ICU for ~1 week, on ventilator; general care, recover 1-2 months in hospital; nursing home several months, neuro rehab; never independent again</a:t>
            </a:r>
            <a:endParaRPr lang="en-US" sz="800" dirty="0">
              <a:latin typeface="Architects Daugh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639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EB867C3-91F2-457A-9119-3987CF599552}"/>
              </a:ext>
            </a:extLst>
          </p:cNvPr>
          <p:cNvGrpSpPr>
            <a:grpSpLocks noChangeAspect="1"/>
          </p:cNvGrpSpPr>
          <p:nvPr/>
        </p:nvGrpSpPr>
        <p:grpSpPr>
          <a:xfrm>
            <a:off x="1797389" y="212803"/>
            <a:ext cx="8424864" cy="6408503"/>
            <a:chOff x="3092799" y="519734"/>
            <a:chExt cx="6095279" cy="4636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7A3E6D-DA61-4C01-B222-62BB8D93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799" y="584200"/>
              <a:ext cx="6095279" cy="457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E78239-DE20-4619-919D-4320B588779C}"/>
                </a:ext>
              </a:extLst>
            </p:cNvPr>
            <p:cNvSpPr txBox="1"/>
            <p:nvPr/>
          </p:nvSpPr>
          <p:spPr>
            <a:xfrm>
              <a:off x="4092048" y="783292"/>
              <a:ext cx="184632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3</a:t>
              </a:r>
              <a:endParaRPr lang="en-US" sz="900" dirty="0">
                <a:latin typeface="Architects Daughter" pitchFamily="2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B80E79-3360-40C3-B22F-CA62C91B9CCE}"/>
                </a:ext>
              </a:extLst>
            </p:cNvPr>
            <p:cNvSpPr txBox="1"/>
            <p:nvPr/>
          </p:nvSpPr>
          <p:spPr>
            <a:xfrm>
              <a:off x="5217318" y="779762"/>
              <a:ext cx="185793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chitects Daughter" pitchFamily="2" charset="0"/>
                </a:rPr>
                <a:t>4</a:t>
              </a:r>
              <a:endParaRPr lang="en-US" sz="900" dirty="0">
                <a:latin typeface="Architects Daughter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1717-1BA5-4B8D-AFED-ABCAA7A3C4B6}"/>
                </a:ext>
              </a:extLst>
            </p:cNvPr>
            <p:cNvSpPr txBox="1"/>
            <p:nvPr/>
          </p:nvSpPr>
          <p:spPr>
            <a:xfrm>
              <a:off x="3478650" y="519734"/>
              <a:ext cx="478050" cy="178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00002</a:t>
              </a:r>
              <a:endParaRPr lang="en-US" sz="1200" dirty="0">
                <a:latin typeface="Architects Daughter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E36A6-1F00-4C74-838C-DD78002CAE22}"/>
                </a:ext>
              </a:extLst>
            </p:cNvPr>
            <p:cNvSpPr txBox="1"/>
            <p:nvPr/>
          </p:nvSpPr>
          <p:spPr>
            <a:xfrm>
              <a:off x="3766706" y="94378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Pneumonia</a:t>
              </a:r>
              <a:endParaRPr lang="en-US" sz="1000" dirty="0">
                <a:latin typeface="Architects Daughter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ED009-2AB8-412D-8EED-9D138001A15C}"/>
                </a:ext>
              </a:extLst>
            </p:cNvPr>
            <p:cNvSpPr txBox="1"/>
            <p:nvPr/>
          </p:nvSpPr>
          <p:spPr>
            <a:xfrm>
              <a:off x="4905047" y="93743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No events</a:t>
              </a:r>
              <a:endParaRPr lang="en-US" sz="1000" dirty="0">
                <a:latin typeface="Architects Daughter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89AF0CA-4F1C-4B93-91CE-B438239A20B8}"/>
                </a:ext>
              </a:extLst>
            </p:cNvPr>
            <p:cNvCxnSpPr/>
            <p:nvPr/>
          </p:nvCxnSpPr>
          <p:spPr>
            <a:xfrm flipH="1" flipV="1">
              <a:off x="4078637" y="3084770"/>
              <a:ext cx="7586" cy="138563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FE303CE7-5B6D-4543-87F5-65D83AA9FFF9}"/>
                </a:ext>
              </a:extLst>
            </p:cNvPr>
            <p:cNvSpPr/>
            <p:nvPr/>
          </p:nvSpPr>
          <p:spPr>
            <a:xfrm>
              <a:off x="3976685" y="2861947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3BEBAE-2734-4668-8611-9AC82CE9B0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7318" y="2743200"/>
              <a:ext cx="0" cy="1727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D0EDF2F2-7028-4053-994F-98C757381774}"/>
                </a:ext>
              </a:extLst>
            </p:cNvPr>
            <p:cNvSpPr/>
            <p:nvPr/>
          </p:nvSpPr>
          <p:spPr>
            <a:xfrm>
              <a:off x="5107781" y="2522277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FE675-E521-4E0C-8653-753A048F83DA}"/>
                </a:ext>
              </a:extLst>
            </p:cNvPr>
            <p:cNvSpPr txBox="1"/>
            <p:nvPr/>
          </p:nvSpPr>
          <p:spPr>
            <a:xfrm>
              <a:off x="3933714" y="4771307"/>
              <a:ext cx="5149458" cy="3785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chitects Daughter" pitchFamily="2" charset="0"/>
                </a:rPr>
                <a:t>Many days in ICU. Stress of injury is hard on body, </a:t>
              </a:r>
              <a:r>
                <a:rPr lang="en-US" sz="1400" dirty="0" smtClean="0">
                  <a:latin typeface="Architects Daughter" pitchFamily="2" charset="0"/>
                </a:rPr>
                <a:t>gets </a:t>
              </a:r>
              <a:r>
                <a:rPr lang="en-US" sz="1400" dirty="0">
                  <a:latin typeface="Architects Daughter" pitchFamily="2" charset="0"/>
                </a:rPr>
                <a:t>sicker, </a:t>
              </a:r>
              <a:r>
                <a:rPr lang="en-US" sz="1400" dirty="0" smtClean="0">
                  <a:latin typeface="Architects Daughter" pitchFamily="2" charset="0"/>
                </a:rPr>
                <a:t>needs </a:t>
              </a:r>
              <a:r>
                <a:rPr lang="en-US" sz="1400" dirty="0">
                  <a:latin typeface="Architects Daughter" pitchFamily="2" charset="0"/>
                </a:rPr>
                <a:t>more treatments, machines, and life support. Ultimately </a:t>
              </a:r>
              <a:r>
                <a:rPr lang="en-US" sz="1400" dirty="0" smtClean="0">
                  <a:latin typeface="Architects Daughter" pitchFamily="2" charset="0"/>
                </a:rPr>
                <a:t>dies </a:t>
              </a:r>
              <a:r>
                <a:rPr lang="en-US" sz="1400" dirty="0">
                  <a:latin typeface="Architects Daughter" pitchFamily="2" charset="0"/>
                </a:rPr>
                <a:t>in hospital.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A13E56-C3CC-4393-B974-342505DFFEF3}"/>
                </a:ext>
              </a:extLst>
            </p:cNvPr>
            <p:cNvSpPr txBox="1"/>
            <p:nvPr/>
          </p:nvSpPr>
          <p:spPr>
            <a:xfrm>
              <a:off x="3624829" y="1194063"/>
              <a:ext cx="971721" cy="8684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chitects Daughter" pitchFamily="2" charset="0"/>
                </a:rPr>
                <a:t>ICU for </a:t>
              </a:r>
              <a:r>
                <a:rPr lang="en-US" sz="800" dirty="0" smtClean="0">
                  <a:latin typeface="Architects Daughter" pitchFamily="2" charset="0"/>
                </a:rPr>
                <a:t>~2 days, general </a:t>
              </a:r>
              <a:r>
                <a:rPr lang="en-US" sz="800" dirty="0">
                  <a:latin typeface="Architects Daughter" pitchFamily="2" charset="0"/>
                </a:rPr>
                <a:t>care, recover 1-2 months in hospital; nursing home several months, neuro rehab; never independent again</a:t>
              </a:r>
            </a:p>
            <a:p>
              <a:endParaRPr lang="en-US" sz="800" dirty="0" smtClean="0">
                <a:latin typeface="Architects Daughter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4062334" y="1116577"/>
            <a:ext cx="134310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Leave ICU tomorrow, general care, recover 1 month in hospital, nursing home several months, neuro rehab, never independent again</a:t>
            </a:r>
            <a:endParaRPr lang="en-US" sz="800" dirty="0">
              <a:latin typeface="Architects Daughter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8239-DE20-4619-919D-4320B588779C}"/>
              </a:ext>
            </a:extLst>
          </p:cNvPr>
          <p:cNvSpPr txBox="1"/>
          <p:nvPr/>
        </p:nvSpPr>
        <p:spPr>
          <a:xfrm>
            <a:off x="6244247" y="586753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chitects Daughter" pitchFamily="2" charset="0"/>
              </a:rPr>
              <a:t>5</a:t>
            </a:r>
            <a:endParaRPr lang="en-US" sz="900" dirty="0">
              <a:latin typeface="Architects Daughter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E78239-DE20-4619-919D-4320B588779C}"/>
              </a:ext>
            </a:extLst>
          </p:cNvPr>
          <p:cNvSpPr txBox="1"/>
          <p:nvPr/>
        </p:nvSpPr>
        <p:spPr>
          <a:xfrm>
            <a:off x="7814016" y="588961"/>
            <a:ext cx="2744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chitects Daughter" pitchFamily="2" charset="0"/>
              </a:rPr>
              <a:t>6</a:t>
            </a:r>
            <a:endParaRPr lang="en-US" sz="900" dirty="0">
              <a:latin typeface="Architects Daughter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5640413" y="1121454"/>
            <a:ext cx="134310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ICU 2 days, general care, recover 1-2 months in hospital, nursing home for several months, neuro rehab, never independent again</a:t>
            </a:r>
            <a:endParaRPr lang="en-US" sz="800" dirty="0">
              <a:latin typeface="Architects Daughter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7172773" y="1105824"/>
            <a:ext cx="134310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>
                <a:latin typeface="Architects Daughter" pitchFamily="2" charset="0"/>
              </a:rPr>
              <a:t>ICU 2 days, general care, recover 1-2 months in hospital, nursing home for several months, neuro rehab, never independent again</a:t>
            </a:r>
            <a:endParaRPr lang="en-US" sz="800" dirty="0">
              <a:latin typeface="Architects Daughter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E78239-DE20-4619-919D-4320B588779C}"/>
              </a:ext>
            </a:extLst>
          </p:cNvPr>
          <p:cNvSpPr txBox="1"/>
          <p:nvPr/>
        </p:nvSpPr>
        <p:spPr>
          <a:xfrm>
            <a:off x="9369357" y="577092"/>
            <a:ext cx="2648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chitects Daughter" pitchFamily="2" charset="0"/>
              </a:rPr>
              <a:t>7</a:t>
            </a:r>
            <a:endParaRPr lang="en-US" sz="900" dirty="0">
              <a:latin typeface="Architects Daughter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8705133" y="1146871"/>
            <a:ext cx="149725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Surgery to remove colon, more surgeries and procedures later, in and out of hospital over 2 months, more complications, never independent again</a:t>
            </a:r>
            <a:endParaRPr lang="en-US" sz="800" dirty="0">
              <a:latin typeface="Architects Daughter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AED009-2AB8-412D-8EED-9D138001A15C}"/>
              </a:ext>
            </a:extLst>
          </p:cNvPr>
          <p:cNvSpPr txBox="1"/>
          <p:nvPr/>
        </p:nvSpPr>
        <p:spPr>
          <a:xfrm>
            <a:off x="5839246" y="805862"/>
            <a:ext cx="1573409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chitects Daughter" pitchFamily="2" charset="0"/>
              </a:rPr>
              <a:t>Infection</a:t>
            </a:r>
            <a:endParaRPr lang="en-US" sz="1000" dirty="0">
              <a:latin typeface="Architects Daughter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AED009-2AB8-412D-8EED-9D138001A15C}"/>
              </a:ext>
            </a:extLst>
          </p:cNvPr>
          <p:cNvSpPr txBox="1"/>
          <p:nvPr/>
        </p:nvSpPr>
        <p:spPr>
          <a:xfrm>
            <a:off x="7384685" y="785787"/>
            <a:ext cx="1573409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chitects Daughter" pitchFamily="2" charset="0"/>
              </a:rPr>
              <a:t>No events</a:t>
            </a:r>
            <a:endParaRPr lang="en-US" sz="1000" dirty="0">
              <a:latin typeface="Architects Daughter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AED009-2AB8-412D-8EED-9D138001A15C}"/>
              </a:ext>
            </a:extLst>
          </p:cNvPr>
          <p:cNvSpPr txBox="1"/>
          <p:nvPr/>
        </p:nvSpPr>
        <p:spPr>
          <a:xfrm>
            <a:off x="8736637" y="817585"/>
            <a:ext cx="1573409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chitects Daughter" pitchFamily="2" charset="0"/>
              </a:rPr>
              <a:t>Perforated colon</a:t>
            </a:r>
            <a:endParaRPr lang="en-US" sz="1000" dirty="0">
              <a:latin typeface="Architects Daughter" pitchFamily="2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73BEBAE-2734-4668-8611-9AC82CE9B081}"/>
              </a:ext>
            </a:extLst>
          </p:cNvPr>
          <p:cNvCxnSpPr>
            <a:cxnSpLocks/>
          </p:cNvCxnSpPr>
          <p:nvPr/>
        </p:nvCxnSpPr>
        <p:spPr>
          <a:xfrm flipV="1">
            <a:off x="6285320" y="3822192"/>
            <a:ext cx="5752" cy="18390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73BEBAE-2734-4668-8611-9AC82CE9B081}"/>
              </a:ext>
            </a:extLst>
          </p:cNvPr>
          <p:cNvCxnSpPr>
            <a:cxnSpLocks/>
          </p:cNvCxnSpPr>
          <p:nvPr/>
        </p:nvCxnSpPr>
        <p:spPr>
          <a:xfrm flipH="1" flipV="1">
            <a:off x="9381744" y="5084064"/>
            <a:ext cx="14810" cy="5893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Star: 5 Points 16">
            <a:extLst>
              <a:ext uri="{FF2B5EF4-FFF2-40B4-BE49-F238E27FC236}">
                <a16:creationId xmlns:a16="http://schemas.microsoft.com/office/drawing/2014/main" id="{D0EDF2F2-7028-4053-994F-98C757381774}"/>
              </a:ext>
            </a:extLst>
          </p:cNvPr>
          <p:cNvSpPr/>
          <p:nvPr/>
        </p:nvSpPr>
        <p:spPr>
          <a:xfrm>
            <a:off x="6124574" y="3529791"/>
            <a:ext cx="302803" cy="33352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73BEBAE-2734-4668-8611-9AC82CE9B081}"/>
              </a:ext>
            </a:extLst>
          </p:cNvPr>
          <p:cNvCxnSpPr>
            <a:cxnSpLocks/>
          </p:cNvCxnSpPr>
          <p:nvPr/>
        </p:nvCxnSpPr>
        <p:spPr>
          <a:xfrm flipV="1">
            <a:off x="7839371" y="3834384"/>
            <a:ext cx="5752" cy="18390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Star: 5 Points 16">
            <a:extLst>
              <a:ext uri="{FF2B5EF4-FFF2-40B4-BE49-F238E27FC236}">
                <a16:creationId xmlns:a16="http://schemas.microsoft.com/office/drawing/2014/main" id="{D0EDF2F2-7028-4053-994F-98C757381774}"/>
              </a:ext>
            </a:extLst>
          </p:cNvPr>
          <p:cNvSpPr/>
          <p:nvPr/>
        </p:nvSpPr>
        <p:spPr>
          <a:xfrm>
            <a:off x="7678625" y="3541983"/>
            <a:ext cx="302803" cy="33352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tar: 5 Points 16">
            <a:extLst>
              <a:ext uri="{FF2B5EF4-FFF2-40B4-BE49-F238E27FC236}">
                <a16:creationId xmlns:a16="http://schemas.microsoft.com/office/drawing/2014/main" id="{D0EDF2F2-7028-4053-994F-98C757381774}"/>
              </a:ext>
            </a:extLst>
          </p:cNvPr>
          <p:cNvSpPr/>
          <p:nvPr/>
        </p:nvSpPr>
        <p:spPr>
          <a:xfrm>
            <a:off x="9220538" y="4792559"/>
            <a:ext cx="302803" cy="33352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1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58222" y="0"/>
            <a:ext cx="8875555" cy="6858000"/>
            <a:chOff x="1658222" y="0"/>
            <a:chExt cx="8875555" cy="68580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222" y="0"/>
              <a:ext cx="887555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943475" y="276225"/>
              <a:ext cx="1676400" cy="4667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815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6978" y="186211"/>
            <a:ext cx="11433440" cy="6400042"/>
            <a:chOff x="486978" y="186211"/>
            <a:chExt cx="11433440" cy="640004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751821" y="2332209"/>
              <a:ext cx="0" cy="26228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269822" y="1294545"/>
              <a:ext cx="13260" cy="517409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" name="5-Point Star 55"/>
            <p:cNvSpPr/>
            <p:nvPr/>
          </p:nvSpPr>
          <p:spPr>
            <a:xfrm>
              <a:off x="3724784" y="855895"/>
              <a:ext cx="1090076" cy="810848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5-Point Star 56"/>
            <p:cNvSpPr/>
            <p:nvPr/>
          </p:nvSpPr>
          <p:spPr>
            <a:xfrm>
              <a:off x="7230374" y="1690012"/>
              <a:ext cx="1042677" cy="810848"/>
            </a:xfrm>
            <a:prstGeom prst="star5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14248" y="5730771"/>
              <a:ext cx="911148" cy="73787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313132" y="4955037"/>
              <a:ext cx="876366" cy="7378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87149" y="971377"/>
              <a:ext cx="2473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chitects Daughter" panose="02000505000000020004" pitchFamily="2" charset="0"/>
                </a:rPr>
                <a:t>Comfort-focused Care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3836616" y="4529172"/>
              <a:ext cx="838069" cy="38554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304848" y="2935270"/>
              <a:ext cx="838069" cy="38554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19110" y="186211"/>
              <a:ext cx="2473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chitects Daughter" panose="02000505000000020004" pitchFamily="2" charset="0"/>
                </a:rPr>
                <a:t>Survival-focused care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6978" y="623905"/>
              <a:ext cx="2473466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Best Case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-multiple surgeries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-infections, in and out of ICU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-lots of time in hospital over 2 months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-decide not to do this anymore, or dies from complications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2986" y="2973945"/>
              <a:ext cx="2859218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Most Likely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-multiple surgeries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-infections, in and out of ICU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-never leaves hospital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-dies in hospital ~1-2 weeks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2986" y="4914721"/>
              <a:ext cx="285921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Worst Case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-multiple surgeries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-can’t control infections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-many medicines, machines, tubes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-body shuts down; dies in ICU ~1-2 days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61200" y="425926"/>
              <a:ext cx="2473466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Best Case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-No surgery, control pain well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-move out of ICU, more comfortable room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-can talk, some delirium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-time for family to say goodbyes, ~1-2 days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061200" y="2745345"/>
              <a:ext cx="2859218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Most Likely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-No surgery, OK pain control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-move out of ICU, more comfortable room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-can talk, but more and more sleepy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-time for close family to say goodbyes, ~1 day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061200" y="4955037"/>
              <a:ext cx="285921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>
                  <a:latin typeface="Architects Daughter" panose="02000505000000020004" pitchFamily="2" charset="0"/>
                </a:rPr>
                <a:t>Worst Case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-No surgery, difficult to control pain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-hard to understand her, very delirious</a:t>
              </a:r>
            </a:p>
            <a:p>
              <a:r>
                <a:rPr lang="en-US" sz="1400" dirty="0" smtClean="0">
                  <a:latin typeface="Architects Daughter" panose="02000505000000020004" pitchFamily="2" charset="0"/>
                </a:rPr>
                <a:t>-very little time to say goodbyes, a few hours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527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456</Words>
  <Application>Microsoft Office PowerPoint</Application>
  <PresentationFormat>Widescreen</PresentationFormat>
  <Paragraphs>58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Architects Daughter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Wisconsin - 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Zimmermann</dc:creator>
  <cp:lastModifiedBy>Chris Zimmermann</cp:lastModifiedBy>
  <cp:revision>15</cp:revision>
  <dcterms:created xsi:type="dcterms:W3CDTF">2017-11-10T14:22:50Z</dcterms:created>
  <dcterms:modified xsi:type="dcterms:W3CDTF">2018-10-04T18:05:54Z</dcterms:modified>
</cp:coreProperties>
</file>